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handoutMasterIdLst>
    <p:handoutMasterId r:id="rId51"/>
  </p:handoutMasterIdLst>
  <p:sldIdLst>
    <p:sldId id="276" r:id="rId2"/>
    <p:sldId id="280" r:id="rId3"/>
    <p:sldId id="277" r:id="rId4"/>
    <p:sldId id="287" r:id="rId5"/>
    <p:sldId id="288" r:id="rId6"/>
    <p:sldId id="289" r:id="rId7"/>
    <p:sldId id="290" r:id="rId8"/>
    <p:sldId id="291" r:id="rId9"/>
    <p:sldId id="292" r:id="rId10"/>
    <p:sldId id="293" r:id="rId11"/>
    <p:sldId id="294" r:id="rId12"/>
    <p:sldId id="295" r:id="rId13"/>
    <p:sldId id="322" r:id="rId14"/>
    <p:sldId id="323" r:id="rId15"/>
    <p:sldId id="329" r:id="rId16"/>
    <p:sldId id="324" r:id="rId17"/>
    <p:sldId id="297" r:id="rId18"/>
    <p:sldId id="298" r:id="rId19"/>
    <p:sldId id="299" r:id="rId20"/>
    <p:sldId id="300" r:id="rId21"/>
    <p:sldId id="302" r:id="rId22"/>
    <p:sldId id="301" r:id="rId23"/>
    <p:sldId id="303" r:id="rId24"/>
    <p:sldId id="304" r:id="rId25"/>
    <p:sldId id="305" r:id="rId26"/>
    <p:sldId id="306" r:id="rId27"/>
    <p:sldId id="283" r:id="rId28"/>
    <p:sldId id="328" r:id="rId29"/>
    <p:sldId id="307" r:id="rId30"/>
    <p:sldId id="308" r:id="rId31"/>
    <p:sldId id="313" r:id="rId32"/>
    <p:sldId id="310" r:id="rId33"/>
    <p:sldId id="332" r:id="rId34"/>
    <p:sldId id="334" r:id="rId35"/>
    <p:sldId id="333" r:id="rId36"/>
    <p:sldId id="311" r:id="rId37"/>
    <p:sldId id="312" r:id="rId38"/>
    <p:sldId id="317" r:id="rId39"/>
    <p:sldId id="309" r:id="rId40"/>
    <p:sldId id="284" r:id="rId41"/>
    <p:sldId id="335" r:id="rId42"/>
    <p:sldId id="336" r:id="rId43"/>
    <p:sldId id="337" r:id="rId44"/>
    <p:sldId id="314" r:id="rId45"/>
    <p:sldId id="315" r:id="rId46"/>
    <p:sldId id="316" r:id="rId47"/>
    <p:sldId id="331" r:id="rId48"/>
    <p:sldId id="286" r:id="rId49"/>
  </p:sldIdLst>
  <p:sldSz cx="12193588" cy="6858000"/>
  <p:notesSz cx="6797675" cy="9926638"/>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DE6"/>
    <a:srgbClr val="26BBE3"/>
    <a:srgbClr val="243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8"/>
    <p:restoredTop sz="94696"/>
  </p:normalViewPr>
  <p:slideViewPr>
    <p:cSldViewPr snapToGrid="0" snapToObjects="1">
      <p:cViewPr varScale="1">
        <p:scale>
          <a:sx n="105" d="100"/>
          <a:sy n="105" d="100"/>
        </p:scale>
        <p:origin x="312" y="102"/>
      </p:cViewPr>
      <p:guideLst/>
    </p:cSldViewPr>
  </p:slideViewPr>
  <p:outlineViewPr>
    <p:cViewPr>
      <p:scale>
        <a:sx n="33" d="100"/>
        <a:sy n="33" d="100"/>
      </p:scale>
      <p:origin x="0" y="-522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95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os Sfounos" userId="24d6d1b1-992b-4d22-95df-44596d501c29" providerId="ADAL" clId="{3B167F00-AF13-48D9-8408-AD1799949830}"/>
    <pc:docChg chg="modMainMaster">
      <pc:chgData name="Georgios Sfounos" userId="24d6d1b1-992b-4d22-95df-44596d501c29" providerId="ADAL" clId="{3B167F00-AF13-48D9-8408-AD1799949830}" dt="2021-05-06T17:41:05.158" v="10" actId="206"/>
      <pc:docMkLst>
        <pc:docMk/>
      </pc:docMkLst>
      <pc:sldMasterChg chg="modSldLayout">
        <pc:chgData name="Georgios Sfounos" userId="24d6d1b1-992b-4d22-95df-44596d501c29" providerId="ADAL" clId="{3B167F00-AF13-48D9-8408-AD1799949830}" dt="2021-05-06T17:41:05.158" v="10" actId="206"/>
        <pc:sldMasterMkLst>
          <pc:docMk/>
          <pc:sldMasterMk cId="0" sldId="2147483648"/>
        </pc:sldMasterMkLst>
        <pc:sldLayoutChg chg="modSp">
          <pc:chgData name="Georgios Sfounos" userId="24d6d1b1-992b-4d22-95df-44596d501c29" providerId="ADAL" clId="{3B167F00-AF13-48D9-8408-AD1799949830}" dt="2021-05-06T17:41:05.158" v="10" actId="206"/>
          <pc:sldLayoutMkLst>
            <pc:docMk/>
            <pc:sldMasterMk cId="0" sldId="2147483648"/>
            <pc:sldLayoutMk cId="0" sldId="2147483657"/>
          </pc:sldLayoutMkLst>
          <pc:spChg chg="mod">
            <ac:chgData name="Georgios Sfounos" userId="24d6d1b1-992b-4d22-95df-44596d501c29" providerId="ADAL" clId="{3B167F00-AF13-48D9-8408-AD1799949830}" dt="2021-05-06T17:41:05.158" v="10" actId="206"/>
            <ac:spMkLst>
              <pc:docMk/>
              <pc:sldMasterMk cId="0" sldId="2147483648"/>
              <pc:sldLayoutMk cId="0" sldId="2147483657"/>
              <ac:spMk id="9" creationId="{7CB90735-E0B2-8E42-9E07-69AA18F99C8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ADB8255-BCD4-F344-B16E-60C337F3693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8BCBEAE1-BDFA-C542-B462-0EF14A257AC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987FCDB-D301-2E42-BECE-CE86386C06BA}" type="datetimeFigureOut">
              <a:rPr lang="el-GR" smtClean="0"/>
              <a:t>12/5/2021</a:t>
            </a:fld>
            <a:endParaRPr lang="el-GR"/>
          </a:p>
        </p:txBody>
      </p:sp>
      <p:sp>
        <p:nvSpPr>
          <p:cNvPr id="4" name="Θέση υποσέλιδου 3">
            <a:extLst>
              <a:ext uri="{FF2B5EF4-FFF2-40B4-BE49-F238E27FC236}">
                <a16:creationId xmlns:a16="http://schemas.microsoft.com/office/drawing/2014/main" id="{60D8CD1D-785E-F442-BB8E-4B44CD2090B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BD2AC97E-F3CE-A04B-8860-77EF6746B93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FB2C02-D641-4A46-AF96-7F9F842FAF53}" type="slidenum">
              <a:rPr lang="el-GR" smtClean="0"/>
              <a:t>‹#›</a:t>
            </a:fld>
            <a:endParaRPr lang="el-GR"/>
          </a:p>
        </p:txBody>
      </p:sp>
    </p:spTree>
    <p:extLst>
      <p:ext uri="{BB962C8B-B14F-4D97-AF65-F5344CB8AC3E}">
        <p14:creationId xmlns:p14="http://schemas.microsoft.com/office/powerpoint/2010/main" val="1989643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09992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Tree>
    <p:extLst>
      <p:ext uri="{BB962C8B-B14F-4D97-AF65-F5344CB8AC3E}">
        <p14:creationId xmlns:p14="http://schemas.microsoft.com/office/powerpoint/2010/main" val="130178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55011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47180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3956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713419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517CE0C-47B8-D143-8B4D-F604A8B4A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54780"/>
            <a:ext cx="12193588" cy="4382071"/>
          </a:xfrm>
          <a:prstGeom prst="rect">
            <a:avLst/>
          </a:prstGeom>
        </p:spPr>
      </p:pic>
      <p:pic>
        <p:nvPicPr>
          <p:cNvPr id="5" name="Εικόνα 4">
            <a:extLst>
              <a:ext uri="{FF2B5EF4-FFF2-40B4-BE49-F238E27FC236}">
                <a16:creationId xmlns:a16="http://schemas.microsoft.com/office/drawing/2014/main" id="{79531F3F-BE2C-4241-821F-53CF39FE57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1223" y="339366"/>
            <a:ext cx="3029901" cy="699208"/>
          </a:xfrm>
          <a:prstGeom prst="rect">
            <a:avLst/>
          </a:prstGeom>
        </p:spPr>
      </p:pic>
      <p:sp>
        <p:nvSpPr>
          <p:cNvPr id="8" name="Τίτλος 7">
            <a:extLst>
              <a:ext uri="{FF2B5EF4-FFF2-40B4-BE49-F238E27FC236}">
                <a16:creationId xmlns:a16="http://schemas.microsoft.com/office/drawing/2014/main" id="{F3FBF81A-CCA1-8B41-B772-69F3CC5BAC05}"/>
              </a:ext>
            </a:extLst>
          </p:cNvPr>
          <p:cNvSpPr>
            <a:spLocks noGrp="1"/>
          </p:cNvSpPr>
          <p:nvPr>
            <p:ph type="title" hasCustomPrompt="1"/>
          </p:nvPr>
        </p:nvSpPr>
        <p:spPr>
          <a:xfrm>
            <a:off x="948354" y="2493354"/>
            <a:ext cx="10504268" cy="1143000"/>
          </a:xfrm>
          <a:prstGeom prst="rect">
            <a:avLst/>
          </a:prstGeom>
        </p:spPr>
        <p:txBody>
          <a:bodyPr>
            <a:noAutofit/>
          </a:bodyPr>
          <a:lstStyle>
            <a:lvl1pPr algn="l">
              <a:defRPr sz="3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l-GR" dirty="0"/>
              <a:t>ΤΑ ΠΡΟΒΛΗΜΑΤΑ</a:t>
            </a:r>
            <a:br>
              <a:rPr lang="el-GR" dirty="0"/>
            </a:br>
            <a:r>
              <a:rPr lang="el-GR" dirty="0"/>
              <a:t>ΤΗΣ ΙΣΧΥΟΥΣΑΣ ΝΟΜΟΘΕΣΙΑΣ</a:t>
            </a:r>
          </a:p>
        </p:txBody>
      </p:sp>
      <p:sp>
        <p:nvSpPr>
          <p:cNvPr id="14" name="Θέση κειμένου 13">
            <a:extLst>
              <a:ext uri="{FF2B5EF4-FFF2-40B4-BE49-F238E27FC236}">
                <a16:creationId xmlns:a16="http://schemas.microsoft.com/office/drawing/2014/main" id="{7B9D78EC-FF91-D744-B4A9-2F8A6C055C48}"/>
              </a:ext>
            </a:extLst>
          </p:cNvPr>
          <p:cNvSpPr>
            <a:spLocks noGrp="1"/>
          </p:cNvSpPr>
          <p:nvPr>
            <p:ph type="body" sz="quarter" idx="11" hasCustomPrompt="1"/>
          </p:nvPr>
        </p:nvSpPr>
        <p:spPr>
          <a:xfrm>
            <a:off x="947738" y="5499848"/>
            <a:ext cx="2520950" cy="337004"/>
          </a:xfrm>
          <a:prstGeom prst="rect">
            <a:avLst/>
          </a:prstGeom>
        </p:spPr>
        <p:txBody>
          <a:bodyPr>
            <a:normAutofit/>
          </a:bodyPr>
          <a:lstStyle>
            <a:lvl1pPr marL="0" indent="0">
              <a:buNone/>
              <a:defRPr sz="1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l-GR" dirty="0"/>
              <a:t>06 / 05 / 2021</a:t>
            </a:r>
          </a:p>
        </p:txBody>
      </p:sp>
      <p:sp>
        <p:nvSpPr>
          <p:cNvPr id="26" name="Θέση κειμένου 25">
            <a:extLst>
              <a:ext uri="{FF2B5EF4-FFF2-40B4-BE49-F238E27FC236}">
                <a16:creationId xmlns:a16="http://schemas.microsoft.com/office/drawing/2014/main" id="{C036A572-0979-2E4D-993E-A464910FD518}"/>
              </a:ext>
            </a:extLst>
          </p:cNvPr>
          <p:cNvSpPr>
            <a:spLocks noGrp="1"/>
          </p:cNvSpPr>
          <p:nvPr>
            <p:ph type="body" sz="quarter" idx="12" hasCustomPrompt="1"/>
          </p:nvPr>
        </p:nvSpPr>
        <p:spPr>
          <a:xfrm>
            <a:off x="947738" y="3832225"/>
            <a:ext cx="6427974" cy="1157288"/>
          </a:xfrm>
          <a:prstGeom prst="rect">
            <a:avLst/>
          </a:prstGeom>
        </p:spPr>
        <p:txBody>
          <a:bodyPr>
            <a:noAutofit/>
          </a:bodyPr>
          <a:lstStyle>
            <a:lvl1pPr marL="0" indent="0">
              <a:buNone/>
              <a:defRPr sz="1220">
                <a:solidFill>
                  <a:schemeClr val="bg1"/>
                </a:solidFill>
                <a:latin typeface="Calibri" panose="020F0502020204030204" pitchFamily="34" charset="0"/>
                <a:cs typeface="Calibri" panose="020F0502020204030204" pitchFamily="34" charset="0"/>
              </a:defRPr>
            </a:lvl1pPr>
          </a:lstStyle>
          <a:p>
            <a:r>
              <a:rPr lang="en" dirty="0"/>
              <a:t>Lorem ipsum dolor sit </a:t>
            </a:r>
            <a:r>
              <a:rPr lang="en" dirty="0" err="1"/>
              <a:t>amet</a:t>
            </a:r>
            <a:r>
              <a:rPr lang="en" dirty="0"/>
              <a:t>, </a:t>
            </a:r>
            <a:r>
              <a:rPr lang="en" dirty="0" err="1"/>
              <a:t>consectetur</a:t>
            </a:r>
            <a:r>
              <a:rPr lang="en" dirty="0"/>
              <a:t> </a:t>
            </a:r>
            <a:r>
              <a:rPr lang="en" dirty="0" err="1"/>
              <a:t>adipisici</a:t>
            </a:r>
            <a:r>
              <a:rPr lang="en" dirty="0"/>
              <a:t> </a:t>
            </a:r>
            <a:r>
              <a:rPr lang="en" dirty="0" err="1"/>
              <a:t>elit</a:t>
            </a:r>
            <a:r>
              <a:rPr lang="en" dirty="0"/>
              <a:t>, </a:t>
            </a:r>
            <a:r>
              <a:rPr lang="en" dirty="0" err="1"/>
              <a:t>sed</a:t>
            </a:r>
            <a:r>
              <a:rPr lang="en" dirty="0"/>
              <a:t> do </a:t>
            </a:r>
            <a:r>
              <a:rPr lang="en" dirty="0" err="1"/>
              <a:t>eiusmod</a:t>
            </a:r>
            <a:r>
              <a:rPr lang="en" dirty="0"/>
              <a:t> </a:t>
            </a:r>
            <a:r>
              <a:rPr lang="en" dirty="0" err="1"/>
              <a:t>tempor</a:t>
            </a:r>
            <a:r>
              <a:rPr lang="en" dirty="0"/>
              <a:t> </a:t>
            </a:r>
            <a:r>
              <a:rPr lang="en" dirty="0" err="1"/>
              <a:t>incididunt</a:t>
            </a:r>
            <a:r>
              <a:rPr lang="en" dirty="0"/>
              <a:t> </a:t>
            </a:r>
            <a:r>
              <a:rPr lang="en" dirty="0" err="1"/>
              <a:t>ut</a:t>
            </a:r>
            <a:r>
              <a:rPr lang="en" dirty="0"/>
              <a:t> </a:t>
            </a:r>
            <a:r>
              <a:rPr lang="en" dirty="0" err="1"/>
              <a:t>labore</a:t>
            </a:r>
            <a:r>
              <a:rPr lang="en" dirty="0"/>
              <a:t> et dolore magna </a:t>
            </a:r>
            <a:r>
              <a:rPr lang="en" dirty="0" err="1"/>
              <a:t>aliqua</a:t>
            </a:r>
            <a:r>
              <a:rPr lang="en" dirty="0"/>
              <a:t>. Ut </a:t>
            </a:r>
            <a:r>
              <a:rPr lang="en" dirty="0" err="1"/>
              <a:t>enim</a:t>
            </a:r>
            <a:r>
              <a:rPr lang="en" dirty="0"/>
              <a:t> ad minim </a:t>
            </a:r>
            <a:r>
              <a:rPr lang="en" dirty="0" err="1"/>
              <a:t>veniam</a:t>
            </a:r>
            <a:r>
              <a:rPr lang="en" dirty="0"/>
              <a:t>, </a:t>
            </a:r>
            <a:r>
              <a:rPr lang="en" dirty="0" err="1"/>
              <a:t>quis</a:t>
            </a:r>
            <a:r>
              <a:rPr lang="en" dirty="0"/>
              <a:t> </a:t>
            </a:r>
            <a:r>
              <a:rPr lang="en" dirty="0" err="1"/>
              <a:t>nostrud</a:t>
            </a:r>
            <a:r>
              <a:rPr lang="en" dirty="0"/>
              <a:t> exercitation </a:t>
            </a:r>
            <a:r>
              <a:rPr lang="en" dirty="0" err="1"/>
              <a:t>ullamco</a:t>
            </a:r>
            <a:r>
              <a:rPr lang="en" dirty="0"/>
              <a:t> </a:t>
            </a:r>
            <a:r>
              <a:rPr lang="en" dirty="0" err="1"/>
              <a:t>laboris</a:t>
            </a:r>
            <a:r>
              <a:rPr lang="en" dirty="0"/>
              <a:t> nisi </a:t>
            </a:r>
            <a:r>
              <a:rPr lang="en" dirty="0" err="1"/>
              <a:t>ut</a:t>
            </a:r>
            <a:r>
              <a:rPr lang="en" dirty="0"/>
              <a:t> </a:t>
            </a:r>
            <a:r>
              <a:rPr lang="en" dirty="0" err="1"/>
              <a:t>aliquip</a:t>
            </a:r>
            <a:r>
              <a:rPr lang="en" dirty="0"/>
              <a:t> ex </a:t>
            </a:r>
            <a:r>
              <a:rPr lang="en" dirty="0" err="1"/>
              <a:t>ea</a:t>
            </a:r>
            <a:r>
              <a:rPr lang="en" dirty="0"/>
              <a:t> </a:t>
            </a:r>
            <a:r>
              <a:rPr lang="en" dirty="0" err="1"/>
              <a:t>commodo</a:t>
            </a:r>
            <a:r>
              <a:rPr lang="en" dirty="0"/>
              <a:t> </a:t>
            </a:r>
            <a:r>
              <a:rPr lang="en" dirty="0" err="1"/>
              <a:t>consequat</a:t>
            </a:r>
            <a:r>
              <a:rPr lang="en" dirty="0"/>
              <a:t>. Duis </a:t>
            </a:r>
            <a:r>
              <a:rPr lang="en" dirty="0" err="1"/>
              <a:t>aute</a:t>
            </a:r>
            <a:r>
              <a:rPr lang="en" dirty="0"/>
              <a:t> </a:t>
            </a:r>
            <a:r>
              <a:rPr lang="en" dirty="0" err="1"/>
              <a:t>irure</a:t>
            </a:r>
            <a:r>
              <a:rPr lang="en" dirty="0"/>
              <a:t> dolor in </a:t>
            </a:r>
            <a:r>
              <a:rPr lang="en" dirty="0" err="1"/>
              <a:t>reprehenderit</a:t>
            </a:r>
            <a:r>
              <a:rPr lang="en" dirty="0"/>
              <a:t> in </a:t>
            </a:r>
            <a:r>
              <a:rPr lang="en" dirty="0" err="1"/>
              <a:t>voluptate</a:t>
            </a:r>
            <a:r>
              <a:rPr lang="en" dirty="0"/>
              <a:t> </a:t>
            </a:r>
            <a:endParaRPr lang="el-G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ner slide text">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394B45D-E86C-B147-9C6E-809F74B84D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6" name="Θέση κειμένου 5">
            <a:extLst>
              <a:ext uri="{FF2B5EF4-FFF2-40B4-BE49-F238E27FC236}">
                <a16:creationId xmlns:a16="http://schemas.microsoft.com/office/drawing/2014/main" id="{6CAE11BA-80CC-894F-BB53-BA1384A8E883}"/>
              </a:ext>
            </a:extLst>
          </p:cNvPr>
          <p:cNvSpPr>
            <a:spLocks noGrp="1"/>
          </p:cNvSpPr>
          <p:nvPr>
            <p:ph type="body" sz="quarter" idx="10" hasCustomPrompt="1"/>
          </p:nvPr>
        </p:nvSpPr>
        <p:spPr>
          <a:xfrm>
            <a:off x="914214" y="1754281"/>
            <a:ext cx="8909050" cy="592138"/>
          </a:xfrm>
          <a:prstGeom prst="rect">
            <a:avLst/>
          </a:prstGeom>
        </p:spPr>
        <p:txBody>
          <a:bodyPr>
            <a:noAutofit/>
          </a:bodyPr>
          <a:lstStyle>
            <a:lvl1pPr marL="0" indent="0">
              <a:buNone/>
              <a:defRPr sz="36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a:t>
            </a:r>
            <a:r>
              <a:rPr lang="en-US" dirty="0"/>
              <a:t>Lorem ipsum dolor sit </a:t>
            </a:r>
            <a:r>
              <a:rPr lang="en-US" dirty="0" err="1"/>
              <a:t>amet</a:t>
            </a:r>
            <a:endParaRPr lang="el-GR" dirty="0"/>
          </a:p>
        </p:txBody>
      </p:sp>
      <p:sp>
        <p:nvSpPr>
          <p:cNvPr id="8" name="Θέση κειμένου 7">
            <a:extLst>
              <a:ext uri="{FF2B5EF4-FFF2-40B4-BE49-F238E27FC236}">
                <a16:creationId xmlns:a16="http://schemas.microsoft.com/office/drawing/2014/main" id="{2B55413A-9B3B-B545-B71F-98642217566B}"/>
              </a:ext>
            </a:extLst>
          </p:cNvPr>
          <p:cNvSpPr>
            <a:spLocks noGrp="1"/>
          </p:cNvSpPr>
          <p:nvPr>
            <p:ph type="body" sz="quarter" idx="11" hasCustomPrompt="1"/>
          </p:nvPr>
        </p:nvSpPr>
        <p:spPr>
          <a:xfrm>
            <a:off x="901700" y="2589213"/>
            <a:ext cx="10306050" cy="3529012"/>
          </a:xfrm>
          <a:prstGeom prst="rect">
            <a:avLst/>
          </a:prstGeom>
        </p:spPr>
        <p:txBody>
          <a:bodyPr anchor="t">
            <a:noAutofit/>
          </a:bodyPr>
          <a:lstStyle>
            <a:lvl1pPr marL="0" indent="0">
              <a:spcBef>
                <a:spcPts val="1200"/>
              </a:spcBef>
              <a:buNone/>
              <a:defRPr sz="160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endParaRPr lang="el-GR" dirty="0"/>
          </a:p>
        </p:txBody>
      </p:sp>
      <p:sp>
        <p:nvSpPr>
          <p:cNvPr id="5" name="Shape 41">
            <a:extLst>
              <a:ext uri="{FF2B5EF4-FFF2-40B4-BE49-F238E27FC236}">
                <a16:creationId xmlns:a16="http://schemas.microsoft.com/office/drawing/2014/main" id="{299CB96A-0CB1-5C48-A633-81C1F61EBF27}"/>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cover slide">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D835D5C-2CF2-2849-AB2D-2783350480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9" name="Θέση κειμένου 5">
            <a:extLst>
              <a:ext uri="{FF2B5EF4-FFF2-40B4-BE49-F238E27FC236}">
                <a16:creationId xmlns:a16="http://schemas.microsoft.com/office/drawing/2014/main" id="{E75775A0-96F2-5B43-BBA8-4540722B7D33}"/>
              </a:ext>
            </a:extLst>
          </p:cNvPr>
          <p:cNvSpPr>
            <a:spLocks noGrp="1"/>
          </p:cNvSpPr>
          <p:nvPr>
            <p:ph type="body" sz="quarter" idx="10" hasCustomPrompt="1"/>
          </p:nvPr>
        </p:nvSpPr>
        <p:spPr>
          <a:xfrm>
            <a:off x="995829" y="3039035"/>
            <a:ext cx="5794936" cy="1001806"/>
          </a:xfrm>
          <a:prstGeom prst="rect">
            <a:avLst/>
          </a:prstGeom>
        </p:spPr>
        <p:txBody>
          <a:bodyPr anchor="ctr">
            <a:noAutofit/>
          </a:bodyPr>
          <a:lstStyle>
            <a:lvl1pPr marL="0" indent="0">
              <a:buNone/>
              <a:defRPr sz="2800" b="1"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ΕΝΟΤΗΤΑΣ</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FA993F8-2B6C-DF41-9ECA-C2581CBE4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5" name="Θέση κειμένου 5">
            <a:extLst>
              <a:ext uri="{FF2B5EF4-FFF2-40B4-BE49-F238E27FC236}">
                <a16:creationId xmlns:a16="http://schemas.microsoft.com/office/drawing/2014/main" id="{8671DEE3-6A51-D149-AC6B-D8E9C108F7D5}"/>
              </a:ext>
            </a:extLst>
          </p:cNvPr>
          <p:cNvSpPr>
            <a:spLocks noGrp="1"/>
          </p:cNvSpPr>
          <p:nvPr>
            <p:ph type="body" sz="quarter" idx="10" hasCustomPrompt="1"/>
          </p:nvPr>
        </p:nvSpPr>
        <p:spPr>
          <a:xfrm>
            <a:off x="3119966" y="3134347"/>
            <a:ext cx="5304367" cy="751852"/>
          </a:xfrm>
          <a:prstGeom prst="rect">
            <a:avLst/>
          </a:prstGeom>
        </p:spPr>
        <p:txBody>
          <a:bodyPr anchor="t">
            <a:noAutofit/>
          </a:bodyPr>
          <a:lstStyle>
            <a:lvl1pPr marL="0" indent="0" algn="ctr">
              <a:buNone/>
              <a:defRPr sz="28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l-GR" dirty="0"/>
              <a:t>Ευχαριστούμε</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ner slide image &amp; text">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F0C6F33-EFCF-0A43-849F-78ECE3F6A4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9" name="Θέση εικόνας 4">
            <a:extLst>
              <a:ext uri="{FF2B5EF4-FFF2-40B4-BE49-F238E27FC236}">
                <a16:creationId xmlns:a16="http://schemas.microsoft.com/office/drawing/2014/main" id="{7CB90735-E0B2-8E42-9E07-69AA18F99C8E}"/>
              </a:ext>
            </a:extLst>
          </p:cNvPr>
          <p:cNvSpPr>
            <a:spLocks noGrp="1"/>
          </p:cNvSpPr>
          <p:nvPr>
            <p:ph type="pic" sz="quarter" idx="10" hasCustomPrompt="1"/>
          </p:nvPr>
        </p:nvSpPr>
        <p:spPr>
          <a:xfrm>
            <a:off x="794" y="338665"/>
            <a:ext cx="6806406" cy="6189135"/>
          </a:xfrm>
          <a:custGeom>
            <a:avLst/>
            <a:gdLst>
              <a:gd name="connsiteX0" fmla="*/ 0 w 6806406"/>
              <a:gd name="connsiteY0" fmla="*/ 0 h 6189135"/>
              <a:gd name="connsiteX1" fmla="*/ 6806406 w 6806406"/>
              <a:gd name="connsiteY1" fmla="*/ 0 h 6189135"/>
              <a:gd name="connsiteX2" fmla="*/ 6806406 w 6806406"/>
              <a:gd name="connsiteY2" fmla="*/ 6189135 h 6189135"/>
              <a:gd name="connsiteX3" fmla="*/ 0 w 6806406"/>
              <a:gd name="connsiteY3" fmla="*/ 6189135 h 6189135"/>
              <a:gd name="connsiteX4" fmla="*/ 0 w 6806406"/>
              <a:gd name="connsiteY4" fmla="*/ 0 h 6189135"/>
              <a:gd name="connsiteX0" fmla="*/ 0 w 6806406"/>
              <a:gd name="connsiteY0" fmla="*/ 0 h 6189135"/>
              <a:gd name="connsiteX1" fmla="*/ 6806406 w 6806406"/>
              <a:gd name="connsiteY1" fmla="*/ 0 h 6189135"/>
              <a:gd name="connsiteX2" fmla="*/ 6796821 w 6806406"/>
              <a:gd name="connsiteY2" fmla="*/ 1740301 h 6189135"/>
              <a:gd name="connsiteX3" fmla="*/ 6806406 w 6806406"/>
              <a:gd name="connsiteY3" fmla="*/ 6189135 h 6189135"/>
              <a:gd name="connsiteX4" fmla="*/ 0 w 6806406"/>
              <a:gd name="connsiteY4" fmla="*/ 6189135 h 6189135"/>
              <a:gd name="connsiteX5" fmla="*/ 0 w 6806406"/>
              <a:gd name="connsiteY5" fmla="*/ 0 h 6189135"/>
              <a:gd name="connsiteX0" fmla="*/ 0 w 6806406"/>
              <a:gd name="connsiteY0" fmla="*/ 0 h 6189135"/>
              <a:gd name="connsiteX1" fmla="*/ 6806406 w 6806406"/>
              <a:gd name="connsiteY1" fmla="*/ 0 h 6189135"/>
              <a:gd name="connsiteX2" fmla="*/ 6796821 w 6806406"/>
              <a:gd name="connsiteY2" fmla="*/ 1740301 h 6189135"/>
              <a:gd name="connsiteX3" fmla="*/ 6796821 w 6806406"/>
              <a:gd name="connsiteY3" fmla="*/ 2309644 h 6189135"/>
              <a:gd name="connsiteX4" fmla="*/ 6806406 w 6806406"/>
              <a:gd name="connsiteY4" fmla="*/ 6189135 h 6189135"/>
              <a:gd name="connsiteX5" fmla="*/ 0 w 6806406"/>
              <a:gd name="connsiteY5" fmla="*/ 6189135 h 6189135"/>
              <a:gd name="connsiteX6" fmla="*/ 0 w 6806406"/>
              <a:gd name="connsiteY6"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806406 w 6806406"/>
              <a:gd name="connsiteY4" fmla="*/ 6189135 h 6189135"/>
              <a:gd name="connsiteX5" fmla="*/ 0 w 6806406"/>
              <a:gd name="connsiteY5" fmla="*/ 6189135 h 6189135"/>
              <a:gd name="connsiteX6" fmla="*/ 0 w 6806406"/>
              <a:gd name="connsiteY6"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727810 w 6806406"/>
              <a:gd name="connsiteY4" fmla="*/ 5449660 h 6189135"/>
              <a:gd name="connsiteX5" fmla="*/ 6806406 w 6806406"/>
              <a:gd name="connsiteY5" fmla="*/ 6189135 h 6189135"/>
              <a:gd name="connsiteX6" fmla="*/ 0 w 6806406"/>
              <a:gd name="connsiteY6" fmla="*/ 6189135 h 6189135"/>
              <a:gd name="connsiteX7" fmla="*/ 0 w 6806406"/>
              <a:gd name="connsiteY7"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676051 w 6806406"/>
              <a:gd name="connsiteY4" fmla="*/ 4949327 h 6189135"/>
              <a:gd name="connsiteX5" fmla="*/ 6727810 w 6806406"/>
              <a:gd name="connsiteY5" fmla="*/ 5449660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676051 w 6806406"/>
              <a:gd name="connsiteY4" fmla="*/ 4949327 h 6189135"/>
              <a:gd name="connsiteX5" fmla="*/ 6805448 w 6806406"/>
              <a:gd name="connsiteY5" fmla="*/ 5466913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374126 w 6806406"/>
              <a:gd name="connsiteY4" fmla="*/ 5441033 h 6189135"/>
              <a:gd name="connsiteX5" fmla="*/ 6805448 w 6806406"/>
              <a:gd name="connsiteY5" fmla="*/ 5466913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374126 w 6806406"/>
              <a:gd name="connsiteY4" fmla="*/ 5441033 h 6189135"/>
              <a:gd name="connsiteX5" fmla="*/ 6805448 w 6806406"/>
              <a:gd name="connsiteY5" fmla="*/ 5458287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374126 w 6806406"/>
              <a:gd name="connsiteY4" fmla="*/ 5449660 h 6189135"/>
              <a:gd name="connsiteX5" fmla="*/ 6805448 w 6806406"/>
              <a:gd name="connsiteY5" fmla="*/ 5458287 h 6189135"/>
              <a:gd name="connsiteX6" fmla="*/ 6806406 w 6806406"/>
              <a:gd name="connsiteY6" fmla="*/ 6189135 h 6189135"/>
              <a:gd name="connsiteX7" fmla="*/ 0 w 6806406"/>
              <a:gd name="connsiteY7" fmla="*/ 6189135 h 6189135"/>
              <a:gd name="connsiteX8" fmla="*/ 0 w 6806406"/>
              <a:gd name="connsiteY8" fmla="*/ 0 h 61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6406" h="6189135">
                <a:moveTo>
                  <a:pt x="0" y="0"/>
                </a:moveTo>
                <a:lnTo>
                  <a:pt x="6806406" y="0"/>
                </a:lnTo>
                <a:lnTo>
                  <a:pt x="6796821" y="1740301"/>
                </a:lnTo>
                <a:lnTo>
                  <a:pt x="6374126" y="1731675"/>
                </a:lnTo>
                <a:lnTo>
                  <a:pt x="6374126" y="5449660"/>
                </a:lnTo>
                <a:lnTo>
                  <a:pt x="6805448" y="5458287"/>
                </a:lnTo>
                <a:cubicBezTo>
                  <a:pt x="6805767" y="5699028"/>
                  <a:pt x="6806087" y="5948394"/>
                  <a:pt x="6806406" y="6189135"/>
                </a:cubicBezTo>
                <a:lnTo>
                  <a:pt x="0" y="6189135"/>
                </a:lnTo>
                <a:lnTo>
                  <a:pt x="0" y="0"/>
                </a:lnTo>
                <a:close/>
              </a:path>
            </a:pathLst>
          </a:custGeom>
        </p:spPr>
        <p:txBody>
          <a:bodyPr anchor="ctr">
            <a:normAutofit/>
          </a:bodyPr>
          <a:lstStyle>
            <a:lvl1pPr marL="0" indent="0" algn="ctr">
              <a:buNone/>
              <a:defRPr lang="el-GR" sz="1600" b="0" i="0" u="none" strike="noStrike" cap="none" spc="0" baseline="0" dirty="0">
                <a:ln>
                  <a:noFill/>
                </a:ln>
                <a:solidFill>
                  <a:srgbClr val="000000"/>
                </a:solidFill>
                <a:uFillTx/>
                <a:latin typeface="+mn-lt"/>
                <a:ea typeface="+mn-ea"/>
                <a:cs typeface="+mn-cs"/>
                <a:sym typeface="Helvetica Light"/>
              </a:defRPr>
            </a:lvl1pPr>
          </a:lstStyle>
          <a:p>
            <a:r>
              <a:rPr lang="el-GR" dirty="0"/>
              <a:t>Θέση φωτογραφίας</a:t>
            </a:r>
          </a:p>
        </p:txBody>
      </p:sp>
      <p:grpSp>
        <p:nvGrpSpPr>
          <p:cNvPr id="11" name="Ομάδα 10">
            <a:extLst>
              <a:ext uri="{FF2B5EF4-FFF2-40B4-BE49-F238E27FC236}">
                <a16:creationId xmlns:a16="http://schemas.microsoft.com/office/drawing/2014/main" id="{D77F4027-B749-904F-A522-16AEE66BD1CC}"/>
              </a:ext>
            </a:extLst>
          </p:cNvPr>
          <p:cNvGrpSpPr/>
          <p:nvPr userDrawn="1"/>
        </p:nvGrpSpPr>
        <p:grpSpPr>
          <a:xfrm>
            <a:off x="6425928" y="2133599"/>
            <a:ext cx="4669187" cy="3598333"/>
            <a:chOff x="3497535" y="2184583"/>
            <a:chExt cx="4669187" cy="3598333"/>
          </a:xfrm>
        </p:grpSpPr>
        <p:sp>
          <p:nvSpPr>
            <p:cNvPr id="5" name="Ορθογώνιο 4">
              <a:extLst>
                <a:ext uri="{FF2B5EF4-FFF2-40B4-BE49-F238E27FC236}">
                  <a16:creationId xmlns:a16="http://schemas.microsoft.com/office/drawing/2014/main" id="{BD4BE388-EEB2-C148-A329-F1D31DD823A1}"/>
                </a:ext>
              </a:extLst>
            </p:cNvPr>
            <p:cNvSpPr/>
            <p:nvPr userDrawn="1"/>
          </p:nvSpPr>
          <p:spPr>
            <a:xfrm>
              <a:off x="3497535" y="2184583"/>
              <a:ext cx="4456299" cy="3598333"/>
            </a:xfrm>
            <a:prstGeom prst="rect">
              <a:avLst/>
            </a:prstGeom>
            <a:solidFill>
              <a:schemeClr val="bg1"/>
            </a:solidFill>
            <a:ln w="101600" cap="flat">
              <a:solidFill>
                <a:srgbClr val="26BBE3"/>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Ορθογώνιο 5">
              <a:extLst>
                <a:ext uri="{FF2B5EF4-FFF2-40B4-BE49-F238E27FC236}">
                  <a16:creationId xmlns:a16="http://schemas.microsoft.com/office/drawing/2014/main" id="{BC22A682-1BA5-224D-B9BD-9E2E650134F1}"/>
                </a:ext>
              </a:extLst>
            </p:cNvPr>
            <p:cNvSpPr/>
            <p:nvPr userDrawn="1"/>
          </p:nvSpPr>
          <p:spPr>
            <a:xfrm>
              <a:off x="7707911" y="2811669"/>
              <a:ext cx="458811" cy="24715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6" name="Θέση κειμένου 7">
            <a:extLst>
              <a:ext uri="{FF2B5EF4-FFF2-40B4-BE49-F238E27FC236}">
                <a16:creationId xmlns:a16="http://schemas.microsoft.com/office/drawing/2014/main" id="{72ADD256-D61A-184B-8918-336F4F13B7D6}"/>
              </a:ext>
            </a:extLst>
          </p:cNvPr>
          <p:cNvSpPr>
            <a:spLocks noGrp="1"/>
          </p:cNvSpPr>
          <p:nvPr>
            <p:ph type="body" sz="quarter" idx="11" hasCustomPrompt="1"/>
          </p:nvPr>
        </p:nvSpPr>
        <p:spPr>
          <a:xfrm>
            <a:off x="7124700" y="3115732"/>
            <a:ext cx="4440767" cy="2167467"/>
          </a:xfrm>
          <a:prstGeom prst="rect">
            <a:avLst/>
          </a:prstGeom>
        </p:spPr>
        <p:txBody>
          <a:bodyPr anchor="ctr">
            <a:noAutofit/>
          </a:bodyPr>
          <a:lstStyle>
            <a:lvl1pPr marL="0" indent="0">
              <a:spcBef>
                <a:spcPts val="1200"/>
              </a:spcBef>
              <a:buNone/>
              <a:defRPr sz="1600" b="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endParaRPr lang="el-GR" dirty="0"/>
          </a:p>
        </p:txBody>
      </p:sp>
      <p:sp>
        <p:nvSpPr>
          <p:cNvPr id="17" name="Θέση κειμένου 5">
            <a:extLst>
              <a:ext uri="{FF2B5EF4-FFF2-40B4-BE49-F238E27FC236}">
                <a16:creationId xmlns:a16="http://schemas.microsoft.com/office/drawing/2014/main" id="{270F0B96-5474-D047-A850-E22874A2CC6A}"/>
              </a:ext>
            </a:extLst>
          </p:cNvPr>
          <p:cNvSpPr>
            <a:spLocks noGrp="1"/>
          </p:cNvSpPr>
          <p:nvPr>
            <p:ph type="body" sz="quarter" idx="12" hasCustomPrompt="1"/>
          </p:nvPr>
        </p:nvSpPr>
        <p:spPr>
          <a:xfrm>
            <a:off x="7124700" y="2517868"/>
            <a:ext cx="2349500" cy="834932"/>
          </a:xfrm>
          <a:prstGeom prst="rect">
            <a:avLst/>
          </a:prstGeom>
        </p:spPr>
        <p:txBody>
          <a:bodyPr anchor="t">
            <a:noAutofit/>
          </a:bodyPr>
          <a:lstStyle>
            <a:lvl1pPr marL="0" indent="0">
              <a:buNone/>
              <a:defRPr sz="24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Lorem ipsum dolor sit </a:t>
            </a:r>
            <a:r>
              <a:rPr lang="en-US" dirty="0" err="1"/>
              <a:t>amet</a:t>
            </a:r>
            <a:endParaRPr lang="el-GR" dirty="0"/>
          </a:p>
        </p:txBody>
      </p:sp>
      <p:sp>
        <p:nvSpPr>
          <p:cNvPr id="10" name="Shape 41">
            <a:extLst>
              <a:ext uri="{FF2B5EF4-FFF2-40B4-BE49-F238E27FC236}">
                <a16:creationId xmlns:a16="http://schemas.microsoft.com/office/drawing/2014/main" id="{013E9BA0-54E5-8848-AAFF-B0030E637B9F}"/>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688592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amp; table/graph">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137C45A-D90B-8D47-9DC6-B60C4CB9D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11" name="Θέση κειμένου 7">
            <a:extLst>
              <a:ext uri="{FF2B5EF4-FFF2-40B4-BE49-F238E27FC236}">
                <a16:creationId xmlns:a16="http://schemas.microsoft.com/office/drawing/2014/main" id="{7DB2E8C8-E40A-4F4B-A4B7-5D960DC65B0B}"/>
              </a:ext>
            </a:extLst>
          </p:cNvPr>
          <p:cNvSpPr>
            <a:spLocks noGrp="1"/>
          </p:cNvSpPr>
          <p:nvPr>
            <p:ph type="body" sz="quarter" idx="11" hasCustomPrompt="1"/>
          </p:nvPr>
        </p:nvSpPr>
        <p:spPr>
          <a:xfrm>
            <a:off x="7361768" y="3246001"/>
            <a:ext cx="4025900" cy="2875399"/>
          </a:xfrm>
          <a:prstGeom prst="rect">
            <a:avLst/>
          </a:prstGeom>
        </p:spPr>
        <p:txBody>
          <a:bodyPr anchor="t">
            <a:noAutofit/>
          </a:bodyPr>
          <a:lstStyle>
            <a:lvl1pPr marL="0" indent="0">
              <a:spcBef>
                <a:spcPts val="1200"/>
              </a:spcBef>
              <a:buNone/>
              <a:defRPr sz="1600" b="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a:t>
            </a:r>
            <a:endParaRPr lang="el-GR" dirty="0"/>
          </a:p>
        </p:txBody>
      </p:sp>
      <p:sp>
        <p:nvSpPr>
          <p:cNvPr id="13" name="Θέση κειμένου 5">
            <a:extLst>
              <a:ext uri="{FF2B5EF4-FFF2-40B4-BE49-F238E27FC236}">
                <a16:creationId xmlns:a16="http://schemas.microsoft.com/office/drawing/2014/main" id="{ADFE79B0-2BB5-7A44-A5C5-ACD63EF53A28}"/>
              </a:ext>
            </a:extLst>
          </p:cNvPr>
          <p:cNvSpPr>
            <a:spLocks noGrp="1"/>
          </p:cNvSpPr>
          <p:nvPr>
            <p:ph type="body" sz="quarter" idx="10" hasCustomPrompt="1"/>
          </p:nvPr>
        </p:nvSpPr>
        <p:spPr>
          <a:xfrm>
            <a:off x="7361768" y="1771214"/>
            <a:ext cx="3551765" cy="1170454"/>
          </a:xfrm>
          <a:prstGeom prst="rect">
            <a:avLst/>
          </a:prstGeom>
        </p:spPr>
        <p:txBody>
          <a:bodyPr anchor="t">
            <a:noAutofit/>
          </a:bodyPr>
          <a:lstStyle>
            <a:lvl1pPr marL="0" indent="0">
              <a:buNone/>
              <a:defRPr sz="36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a:t>
            </a:r>
            <a:r>
              <a:rPr lang="en-US" dirty="0"/>
              <a:t>Lorem ipsum dolor</a:t>
            </a:r>
            <a:endParaRPr lang="el-GR" dirty="0"/>
          </a:p>
        </p:txBody>
      </p:sp>
      <p:sp>
        <p:nvSpPr>
          <p:cNvPr id="14" name="Θέση γραφήματος 2">
            <a:extLst>
              <a:ext uri="{FF2B5EF4-FFF2-40B4-BE49-F238E27FC236}">
                <a16:creationId xmlns:a16="http://schemas.microsoft.com/office/drawing/2014/main" id="{70B376AC-5737-9849-BD3C-9A659787EA30}"/>
              </a:ext>
            </a:extLst>
          </p:cNvPr>
          <p:cNvSpPr>
            <a:spLocks noGrp="1"/>
          </p:cNvSpPr>
          <p:nvPr>
            <p:ph type="chart" sz="quarter" idx="12" hasCustomPrompt="1"/>
          </p:nvPr>
        </p:nvSpPr>
        <p:spPr>
          <a:xfrm>
            <a:off x="794" y="340347"/>
            <a:ext cx="6797939" cy="6162053"/>
          </a:xfrm>
          <a:prstGeom prst="rect">
            <a:avLst/>
          </a:prstGeom>
        </p:spPr>
        <p:txBody>
          <a:bodyPr anchor="ctr">
            <a:normAutofit/>
          </a:bodyPr>
          <a:lstStyle>
            <a:lvl1pPr marL="0" indent="0" algn="ctr">
              <a:buNone/>
              <a:defRPr sz="1600"/>
            </a:lvl1pPr>
          </a:lstStyle>
          <a:p>
            <a:r>
              <a:rPr lang="el-GR" dirty="0"/>
              <a:t>Θέση </a:t>
            </a:r>
            <a:r>
              <a:rPr lang="en" dirty="0"/>
              <a:t>infographic</a:t>
            </a:r>
            <a:endParaRPr lang="el-GR" dirty="0"/>
          </a:p>
        </p:txBody>
      </p:sp>
      <p:sp>
        <p:nvSpPr>
          <p:cNvPr id="6" name="Shape 41">
            <a:extLst>
              <a:ext uri="{FF2B5EF4-FFF2-40B4-BE49-F238E27FC236}">
                <a16:creationId xmlns:a16="http://schemas.microsoft.com/office/drawing/2014/main" id="{B867B1B4-D92E-CD44-B6C1-B4257ABDD5E5}"/>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962200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5940532" y="6540500"/>
            <a:ext cx="306174" cy="287258"/>
          </a:xfrm>
          <a:prstGeom prst="rect">
            <a:avLst/>
          </a:prstGeom>
          <a:ln w="12700">
            <a:miter lim="400000"/>
          </a:ln>
        </p:spPr>
        <p:txBody>
          <a:bodyPr wrap="none" lIns="50800" tIns="50800" rIns="50800" bIns="50800">
            <a:spAutoFit/>
          </a:bodyPr>
          <a:lstStyle>
            <a:lvl1pP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0" r:id="rId4"/>
    <p:sldLayoutId id="2147483661" r:id="rId5"/>
    <p:sldLayoutId id="2147483662" r:id="rId6"/>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F689794A-2ED5-D04A-8D0C-C153C0D5FDD7}"/>
              </a:ext>
            </a:extLst>
          </p:cNvPr>
          <p:cNvSpPr>
            <a:spLocks noGrp="1"/>
          </p:cNvSpPr>
          <p:nvPr>
            <p:ph type="title"/>
          </p:nvPr>
        </p:nvSpPr>
        <p:spPr/>
        <p:txBody>
          <a:bodyPr/>
          <a:lstStyle/>
          <a:p>
            <a:r>
              <a:rPr lang="el-GR" dirty="0"/>
              <a:t>Νομοσχέδιο για την Προστασία της Εργασίας</a:t>
            </a:r>
          </a:p>
        </p:txBody>
      </p:sp>
      <p:sp>
        <p:nvSpPr>
          <p:cNvPr id="12" name="Θέση κειμένου 11">
            <a:extLst>
              <a:ext uri="{FF2B5EF4-FFF2-40B4-BE49-F238E27FC236}">
                <a16:creationId xmlns:a16="http://schemas.microsoft.com/office/drawing/2014/main" id="{68ECE14A-3A1F-8744-BEE8-B39A294AA423}"/>
              </a:ext>
            </a:extLst>
          </p:cNvPr>
          <p:cNvSpPr>
            <a:spLocks noGrp="1"/>
          </p:cNvSpPr>
          <p:nvPr>
            <p:ph type="body" sz="quarter" idx="11"/>
          </p:nvPr>
        </p:nvSpPr>
        <p:spPr/>
        <p:txBody>
          <a:bodyPr>
            <a:normAutofit/>
          </a:bodyPr>
          <a:lstStyle/>
          <a:p>
            <a:r>
              <a:rPr lang="en-US" dirty="0"/>
              <a:t>12 / 05 / 2021</a:t>
            </a:r>
            <a:endParaRPr lang="el-GR" dirty="0"/>
          </a:p>
        </p:txBody>
      </p:sp>
      <p:pic>
        <p:nvPicPr>
          <p:cNvPr id="5" name="Εικόνα 4">
            <a:extLst>
              <a:ext uri="{FF2B5EF4-FFF2-40B4-BE49-F238E27FC236}">
                <a16:creationId xmlns:a16="http://schemas.microsoft.com/office/drawing/2014/main" id="{C1B1E988-D328-44A8-947D-C19F0A9125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9921241" y="5687254"/>
            <a:ext cx="1876362" cy="966718"/>
          </a:xfrm>
          <a:prstGeom prst="rect">
            <a:avLst/>
          </a:prstGeom>
        </p:spPr>
      </p:pic>
    </p:spTree>
    <p:extLst>
      <p:ext uri="{BB962C8B-B14F-4D97-AF65-F5344CB8AC3E}">
        <p14:creationId xmlns:p14="http://schemas.microsoft.com/office/powerpoint/2010/main" val="114070878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Οι σημαντικότερες αλλαγές </a:t>
            </a:r>
            <a:br>
              <a:rPr lang="el-GR" dirty="0"/>
            </a:br>
            <a:r>
              <a:rPr lang="el-GR" dirty="0"/>
              <a:t>του νομοσχεδίου</a:t>
            </a:r>
          </a:p>
        </p:txBody>
      </p:sp>
      <p:pic>
        <p:nvPicPr>
          <p:cNvPr id="3" name="Εικόνα 2">
            <a:extLst>
              <a:ext uri="{FF2B5EF4-FFF2-40B4-BE49-F238E27FC236}">
                <a16:creationId xmlns:a16="http://schemas.microsoft.com/office/drawing/2014/main" id="{1CBDBD4B-8080-4608-A71D-BCE23F3E44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9921241" y="5687254"/>
            <a:ext cx="1876362" cy="966718"/>
          </a:xfrm>
          <a:prstGeom prst="rect">
            <a:avLst/>
          </a:prstGeom>
        </p:spPr>
      </p:pic>
    </p:spTree>
    <p:extLst>
      <p:ext uri="{BB962C8B-B14F-4D97-AF65-F5344CB8AC3E}">
        <p14:creationId xmlns:p14="http://schemas.microsoft.com/office/powerpoint/2010/main" val="239724088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65960"/>
            <a:ext cx="10306050" cy="3941064"/>
          </a:xfrm>
        </p:spPr>
        <p:txBody>
          <a:bodyPr/>
          <a:lstStyle/>
          <a:p>
            <a:pPr marL="65087" lvl="0" algn="ctr">
              <a:spcBef>
                <a:spcPts val="0"/>
              </a:spcBef>
              <a:buClr>
                <a:schemeClr val="accent1"/>
              </a:buClr>
              <a:buSzPct val="80000"/>
            </a:pPr>
            <a:r>
              <a:rPr lang="el-GR" sz="2400" b="1" dirty="0">
                <a:solidFill>
                  <a:srgbClr val="20BDE6"/>
                </a:solidFill>
                <a:ea typeface="Century Gothic"/>
                <a:sym typeface="Century Gothic"/>
              </a:rPr>
              <a:t>1.</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Ψηφιακή κάρτα εργασίας</a:t>
            </a:r>
            <a:endParaRPr lang="en-US" sz="2400" b="1" dirty="0">
              <a:solidFill>
                <a:srgbClr val="20BDE6"/>
              </a:solidFill>
              <a:ea typeface="Century Gothic"/>
              <a:sym typeface="Century Gothic"/>
            </a:endParaRPr>
          </a:p>
          <a:p>
            <a:pPr marL="65087" lvl="0" algn="ctr">
              <a:spcBef>
                <a:spcPts val="0"/>
              </a:spcBef>
              <a:buClr>
                <a:schemeClr val="accent1"/>
              </a:buClr>
              <a:buSzPct val="80000"/>
            </a:pPr>
            <a:endParaRPr lang="en-US" sz="1000" b="1" dirty="0">
              <a:solidFill>
                <a:schemeClr val="dk1"/>
              </a:solidFill>
              <a:ea typeface="Century Gothic"/>
              <a:sym typeface="Century Gothic"/>
            </a:endParaRPr>
          </a:p>
          <a:p>
            <a:pPr marL="447675" lvl="0" indent="-382588" algn="just">
              <a:spcBef>
                <a:spcPts val="0"/>
              </a:spcBef>
              <a:buClr>
                <a:schemeClr val="accent1"/>
              </a:buClr>
              <a:buSzPct val="80000"/>
              <a:buFont typeface="Noto Sans Symbols"/>
              <a:buChar char="⦿"/>
            </a:pPr>
            <a:r>
              <a:rPr lang="el-GR" sz="2300" dirty="0">
                <a:solidFill>
                  <a:schemeClr val="dk1"/>
                </a:solidFill>
                <a:sym typeface="Century Gothic"/>
              </a:rPr>
              <a:t>Η πιο σημαντική αλλαγή που φέρνει το νομοσχέδιο</a:t>
            </a:r>
          </a:p>
          <a:p>
            <a:pPr marL="447675" lvl="0" indent="-382588" algn="just">
              <a:buClr>
                <a:schemeClr val="accent1"/>
              </a:buClr>
              <a:buSzPct val="80000"/>
              <a:buFont typeface="Noto Sans Symbols"/>
              <a:buChar char="⦿"/>
            </a:pPr>
            <a:r>
              <a:rPr lang="el-GR" sz="2300" dirty="0">
                <a:solidFill>
                  <a:schemeClr val="dk1"/>
                </a:solidFill>
                <a:sym typeface="Century Gothic"/>
              </a:rPr>
              <a:t>«Κλειδί» για την </a:t>
            </a:r>
            <a:r>
              <a:rPr lang="el-GR" sz="2300" b="1" dirty="0">
                <a:solidFill>
                  <a:schemeClr val="dk1"/>
                </a:solidFill>
                <a:sym typeface="Century Gothic"/>
              </a:rPr>
              <a:t>προστασία</a:t>
            </a:r>
            <a:r>
              <a:rPr lang="el-GR" sz="2300" dirty="0">
                <a:solidFill>
                  <a:schemeClr val="dk1"/>
                </a:solidFill>
                <a:sym typeface="Century Gothic"/>
              </a:rPr>
              <a:t> των εργαζομένων, τον έλεγχο του </a:t>
            </a:r>
            <a:r>
              <a:rPr lang="el-GR" sz="2300" b="1" dirty="0">
                <a:solidFill>
                  <a:schemeClr val="dk1"/>
                </a:solidFill>
                <a:sym typeface="Century Gothic"/>
              </a:rPr>
              <a:t>ωραρίου </a:t>
            </a:r>
            <a:r>
              <a:rPr lang="el-GR" sz="2300" dirty="0">
                <a:solidFill>
                  <a:schemeClr val="dk1"/>
                </a:solidFill>
                <a:sym typeface="Century Gothic"/>
              </a:rPr>
              <a:t>εργασίας και την εφαρμογή </a:t>
            </a:r>
            <a:r>
              <a:rPr lang="el-GR" sz="2300" b="1" dirty="0">
                <a:solidFill>
                  <a:schemeClr val="dk1"/>
                </a:solidFill>
                <a:sym typeface="Century Gothic"/>
              </a:rPr>
              <a:t>μεταρρυθμίσεων</a:t>
            </a:r>
            <a:r>
              <a:rPr lang="el-GR" sz="2300" dirty="0">
                <a:solidFill>
                  <a:schemeClr val="dk1"/>
                </a:solidFill>
                <a:sym typeface="Century Gothic"/>
              </a:rPr>
              <a:t> όπως το δικαίωμα της αποσύνδεσης στην τηλεργασία, η διευθέτηση του χρόνου εργασίας και η εξίσωση των υπερωριών σε βιομηχανία και υπηρεσίες</a:t>
            </a:r>
          </a:p>
          <a:p>
            <a:pPr marL="447675" lvl="0" indent="-382588" algn="just">
              <a:buClr>
                <a:schemeClr val="accent1"/>
              </a:buClr>
              <a:buSzPct val="80000"/>
              <a:buFont typeface="Noto Sans Symbols"/>
              <a:buChar char="⦿"/>
            </a:pPr>
            <a:r>
              <a:rPr lang="el-GR" sz="2300" dirty="0">
                <a:solidFill>
                  <a:schemeClr val="dk1"/>
                </a:solidFill>
                <a:ea typeface="Century Gothic"/>
                <a:sym typeface="Century Gothic"/>
              </a:rPr>
              <a:t>Καταγράφεται σε </a:t>
            </a:r>
            <a:r>
              <a:rPr lang="el-GR" sz="2300" b="1" dirty="0">
                <a:solidFill>
                  <a:schemeClr val="dk1"/>
                </a:solidFill>
                <a:ea typeface="Century Gothic"/>
                <a:sym typeface="Century Gothic"/>
              </a:rPr>
              <a:t>πραγματικό χρόνο </a:t>
            </a:r>
            <a:r>
              <a:rPr lang="el-GR" sz="2300" dirty="0">
                <a:solidFill>
                  <a:schemeClr val="dk1"/>
                </a:solidFill>
                <a:ea typeface="Century Gothic"/>
                <a:sym typeface="Century Gothic"/>
              </a:rPr>
              <a:t>κάθε μεταβολή στον χρόνο εργασίας των εργαζομένων: ώρα έναρξης και λήξης της εργασίας, διάλειμμα, υπέρβαση του νόμιμου ωραρίου εργασίας, άδειες, υπερωρίες</a:t>
            </a:r>
            <a:endParaRPr lang="en-US" sz="2300" dirty="0">
              <a:solidFill>
                <a:schemeClr val="dk1"/>
              </a:solidFill>
              <a:ea typeface="Century Gothic"/>
              <a:sym typeface="Century Gothic"/>
            </a:endParaRPr>
          </a:p>
          <a:p>
            <a:pPr marL="447675" indent="-382588" algn="just">
              <a:buClr>
                <a:schemeClr val="accent1"/>
              </a:buClr>
              <a:buSzPct val="80000"/>
              <a:buFont typeface="Noto Sans Symbols"/>
              <a:buChar char="⦿"/>
            </a:pPr>
            <a:r>
              <a:rPr lang="el-GR" sz="2300" dirty="0">
                <a:solidFill>
                  <a:schemeClr val="dk1"/>
                </a:solidFill>
                <a:sym typeface="Century Gothic"/>
              </a:rPr>
              <a:t>Πρωτοποριακό εργαλείο </a:t>
            </a:r>
            <a:r>
              <a:rPr lang="el-GR" sz="2300" b="1" dirty="0">
                <a:solidFill>
                  <a:schemeClr val="dk1"/>
                </a:solidFill>
                <a:sym typeface="Century Gothic"/>
              </a:rPr>
              <a:t>ελέγχου</a:t>
            </a:r>
            <a:r>
              <a:rPr lang="el-GR" sz="2300" dirty="0">
                <a:solidFill>
                  <a:schemeClr val="dk1"/>
                </a:solidFill>
                <a:sym typeface="Century Gothic"/>
              </a:rPr>
              <a:t> της αδήλωτης και υποδηλωμένης εργασίας</a:t>
            </a:r>
          </a:p>
          <a:p>
            <a:pPr marL="447675" lvl="0" indent="-382588" algn="just">
              <a:buClr>
                <a:schemeClr val="accent1"/>
              </a:buClr>
              <a:buSzPct val="80000"/>
              <a:buFont typeface="Noto Sans Symbols"/>
              <a:buChar char="⦿"/>
            </a:pPr>
            <a:endParaRPr lang="el-GR" sz="2400" dirty="0">
              <a:solidFill>
                <a:schemeClr val="dk1"/>
              </a:solidFill>
              <a:ea typeface="Century Gothic"/>
              <a:sym typeface="Century Gothic"/>
            </a:endParaRPr>
          </a:p>
          <a:p>
            <a:pPr marL="447675" lvl="0" indent="-382588" algn="just">
              <a:buClr>
                <a:schemeClr val="accent1"/>
              </a:buClr>
              <a:buSzPct val="80000"/>
              <a:buFont typeface="Noto Sans Symbols"/>
              <a:buChar char="⦿"/>
            </a:pPr>
            <a:endParaRPr lang="el-GR" sz="2400" dirty="0">
              <a:solidFill>
                <a:schemeClr val="dk1"/>
              </a:solidFill>
              <a:sym typeface="Century Gothic"/>
            </a:endParaRPr>
          </a:p>
          <a:p>
            <a:pPr marL="447675" lvl="0" algn="ctr">
              <a:buClr>
                <a:schemeClr val="accent1"/>
              </a:buClr>
              <a:buSzPts val="2080"/>
            </a:pPr>
            <a:endParaRPr lang="el-GR" sz="2200" i="1" dirty="0">
              <a:solidFill>
                <a:schemeClr val="dk1"/>
              </a:solidFill>
              <a:sym typeface="Century Gothic"/>
            </a:endParaRPr>
          </a:p>
        </p:txBody>
      </p:sp>
      <p:sp>
        <p:nvSpPr>
          <p:cNvPr id="7" name="Θέση κειμένου 3">
            <a:extLst>
              <a:ext uri="{FF2B5EF4-FFF2-40B4-BE49-F238E27FC236}">
                <a16:creationId xmlns:a16="http://schemas.microsoft.com/office/drawing/2014/main" id="{1BDB3184-32B7-4AA5-BF35-C725D4AC4CC9}"/>
              </a:ext>
            </a:extLst>
          </p:cNvPr>
          <p:cNvSpPr>
            <a:spLocks noGrp="1"/>
          </p:cNvSpPr>
          <p:nvPr>
            <p:ph type="body" sz="quarter" idx="10"/>
          </p:nvPr>
        </p:nvSpPr>
        <p:spPr>
          <a:xfrm>
            <a:off x="914214" y="941832"/>
            <a:ext cx="8909050" cy="819371"/>
          </a:xfrm>
        </p:spPr>
        <p:txBody>
          <a:bodyPr/>
          <a:lstStyle/>
          <a:p>
            <a:r>
              <a:rPr lang="el-GR" dirty="0"/>
              <a:t>Α. Μέτρα που στηρίζουν απευθείας τους εργαζόμενους</a:t>
            </a:r>
          </a:p>
        </p:txBody>
      </p:sp>
      <p:sp>
        <p:nvSpPr>
          <p:cNvPr id="8" name="Θέση αριθμού διαφάνειας 7">
            <a:extLst>
              <a:ext uri="{FF2B5EF4-FFF2-40B4-BE49-F238E27FC236}">
                <a16:creationId xmlns:a16="http://schemas.microsoft.com/office/drawing/2014/main" id="{7EF711A3-42AD-4942-B49E-6AAF1B516F34}"/>
              </a:ext>
            </a:extLst>
          </p:cNvPr>
          <p:cNvSpPr>
            <a:spLocks noGrp="1"/>
          </p:cNvSpPr>
          <p:nvPr>
            <p:ph type="sldNum" sz="quarter" idx="2"/>
          </p:nvPr>
        </p:nvSpPr>
        <p:spPr>
          <a:xfrm>
            <a:off x="15287" y="6540500"/>
            <a:ext cx="306174" cy="287258"/>
          </a:xfrm>
        </p:spPr>
        <p:txBody>
          <a:bodyPr/>
          <a:lstStyle/>
          <a:p>
            <a:fld id="{86CB4B4D-7CA3-9044-876B-883B54F8677D}" type="slidenum">
              <a:rPr lang="el-GR" smtClean="0"/>
              <a:t>11</a:t>
            </a:fld>
            <a:endParaRPr lang="el-GR" dirty="0"/>
          </a:p>
        </p:txBody>
      </p:sp>
      <p:pic>
        <p:nvPicPr>
          <p:cNvPr id="9" name="Εικόνα 8">
            <a:extLst>
              <a:ext uri="{FF2B5EF4-FFF2-40B4-BE49-F238E27FC236}">
                <a16:creationId xmlns:a16="http://schemas.microsoft.com/office/drawing/2014/main" id="{6197C21C-C98A-4C8E-BFB8-32C2CE1902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14216244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41832"/>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57984"/>
            <a:ext cx="10306050" cy="4224528"/>
          </a:xfrm>
        </p:spPr>
        <p:txBody>
          <a:bodyPr/>
          <a:lstStyle/>
          <a:p>
            <a:pPr marL="65087" lvl="0" algn="ctr">
              <a:spcBef>
                <a:spcPts val="0"/>
              </a:spcBef>
              <a:buClr>
                <a:schemeClr val="accent1"/>
              </a:buClr>
              <a:buSzPct val="80000"/>
            </a:pPr>
            <a:r>
              <a:rPr lang="el-GR" sz="2400" b="1" dirty="0">
                <a:solidFill>
                  <a:srgbClr val="20BDE6"/>
                </a:solidFill>
                <a:ea typeface="Century Gothic"/>
                <a:sym typeface="Century Gothic"/>
              </a:rPr>
              <a:t>1.</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Ψηφιακή κάρτα εργασίας</a:t>
            </a:r>
            <a:endParaRPr lang="en-US" sz="2400" b="1" dirty="0">
              <a:solidFill>
                <a:srgbClr val="20BDE6"/>
              </a:solidFill>
              <a:ea typeface="Century Gothic"/>
              <a:sym typeface="Century Gothic"/>
            </a:endParaRPr>
          </a:p>
          <a:p>
            <a:pPr marL="447675" lvl="0" indent="-382588" algn="just">
              <a:spcBef>
                <a:spcPts val="800"/>
              </a:spcBef>
              <a:buClr>
                <a:schemeClr val="accent1"/>
              </a:buClr>
              <a:buSzPct val="80000"/>
              <a:buFont typeface="Noto Sans Symbols"/>
              <a:buChar char="⦿"/>
            </a:pPr>
            <a:r>
              <a:rPr lang="el-GR" sz="2300" dirty="0">
                <a:solidFill>
                  <a:schemeClr val="dk1"/>
                </a:solidFill>
                <a:sym typeface="Century Gothic"/>
              </a:rPr>
              <a:t>Αντιμετώπιση της </a:t>
            </a:r>
            <a:r>
              <a:rPr lang="el-GR" sz="2300" b="1" dirty="0">
                <a:solidFill>
                  <a:schemeClr val="dk1"/>
                </a:solidFill>
                <a:sym typeface="Century Gothic"/>
              </a:rPr>
              <a:t>εισφοροδιαφυγής</a:t>
            </a:r>
            <a:r>
              <a:rPr lang="el-GR" sz="2300" dirty="0">
                <a:solidFill>
                  <a:schemeClr val="dk1"/>
                </a:solidFill>
                <a:sym typeface="Century Gothic"/>
              </a:rPr>
              <a:t> και του αθέμιτου ανταγωνισμού με τις επιχειρήσεις που τηρούν το νόμο</a:t>
            </a:r>
          </a:p>
          <a:p>
            <a:pPr marL="447675" lvl="0" indent="-382588" algn="just">
              <a:spcBef>
                <a:spcPts val="800"/>
              </a:spcBef>
              <a:buClr>
                <a:schemeClr val="accent1"/>
              </a:buClr>
              <a:buSzPct val="80000"/>
              <a:buFont typeface="Noto Sans Symbols"/>
              <a:buChar char="⦿"/>
            </a:pPr>
            <a:r>
              <a:rPr lang="el-GR" sz="2300" dirty="0">
                <a:solidFill>
                  <a:schemeClr val="dk1"/>
                </a:solidFill>
                <a:sym typeface="Century Gothic"/>
              </a:rPr>
              <a:t>Μείωση της </a:t>
            </a:r>
            <a:r>
              <a:rPr lang="el-GR" sz="2300" b="1" dirty="0">
                <a:solidFill>
                  <a:schemeClr val="dk1"/>
                </a:solidFill>
                <a:sym typeface="Century Gothic"/>
              </a:rPr>
              <a:t>γραφειοκρατίας</a:t>
            </a:r>
            <a:r>
              <a:rPr lang="el-GR" sz="2300" dirty="0">
                <a:solidFill>
                  <a:schemeClr val="dk1"/>
                </a:solidFill>
                <a:sym typeface="Century Gothic"/>
              </a:rPr>
              <a:t> με κατάργηση της Αναλυτικής Περιοδικής Δήλωσης και του Ειδικού Βιβλίου Υπερωριών για τις επιχειρήσεις που υιοθετούν την ψηφιακή κάρτα</a:t>
            </a:r>
          </a:p>
          <a:p>
            <a:pPr marL="447675" lvl="0" indent="-382588" algn="just">
              <a:spcBef>
                <a:spcPts val="800"/>
              </a:spcBef>
              <a:buClr>
                <a:schemeClr val="accent1"/>
              </a:buClr>
              <a:buSzPct val="80000"/>
              <a:buFont typeface="Noto Sans Symbols"/>
              <a:buChar char="⦿"/>
            </a:pPr>
            <a:r>
              <a:rPr lang="el-GR" sz="2300" dirty="0">
                <a:solidFill>
                  <a:schemeClr val="dk1"/>
                </a:solidFill>
                <a:sym typeface="Century Gothic"/>
              </a:rPr>
              <a:t>Το έργο έχει προταθεί για χρηματοδότηση από το </a:t>
            </a:r>
            <a:r>
              <a:rPr lang="el-GR" sz="2300" b="1" dirty="0">
                <a:solidFill>
                  <a:schemeClr val="dk1"/>
                </a:solidFill>
                <a:sym typeface="Century Gothic"/>
              </a:rPr>
              <a:t>Ταμείο Ανάκαμψης</a:t>
            </a:r>
          </a:p>
          <a:p>
            <a:pPr marL="447675" lvl="0" indent="-382588" algn="just">
              <a:spcBef>
                <a:spcPts val="800"/>
              </a:spcBef>
              <a:buClr>
                <a:schemeClr val="accent1"/>
              </a:buClr>
              <a:buSzPct val="80000"/>
              <a:buFont typeface="Noto Sans Symbols"/>
              <a:buChar char="⦿"/>
            </a:pPr>
            <a:r>
              <a:rPr lang="el-GR" sz="2300" b="1" dirty="0">
                <a:solidFill>
                  <a:schemeClr val="dk1"/>
                </a:solidFill>
                <a:sym typeface="Century Gothic"/>
              </a:rPr>
              <a:t>Σταδιακή</a:t>
            </a:r>
            <a:r>
              <a:rPr lang="el-GR" sz="2300" dirty="0">
                <a:solidFill>
                  <a:schemeClr val="dk1"/>
                </a:solidFill>
                <a:sym typeface="Century Gothic"/>
              </a:rPr>
              <a:t> εφαρμογή, αρχή από τις μεγάλες επιχειρήσεις</a:t>
            </a:r>
          </a:p>
          <a:p>
            <a:pPr marL="447675" lvl="0" indent="-382588" algn="just">
              <a:spcBef>
                <a:spcPts val="800"/>
              </a:spcBef>
              <a:buClr>
                <a:schemeClr val="accent1"/>
              </a:buClr>
              <a:buSzPct val="80000"/>
              <a:buFont typeface="Noto Sans Symbols"/>
              <a:buChar char="⦿"/>
            </a:pPr>
            <a:r>
              <a:rPr lang="el-GR" sz="2300" b="1" dirty="0">
                <a:solidFill>
                  <a:schemeClr val="dk1"/>
                </a:solidFill>
                <a:sym typeface="Century Gothic"/>
              </a:rPr>
              <a:t>Πρόστιμο</a:t>
            </a:r>
            <a:r>
              <a:rPr lang="el-GR" sz="2300" dirty="0">
                <a:solidFill>
                  <a:schemeClr val="dk1"/>
                </a:solidFill>
                <a:sym typeface="Century Gothic"/>
              </a:rPr>
              <a:t> 10.500 ευρώ ανά εργαζόμενο για μη ενεργοποίηση της ψηφιακής κάρτας – «λουκέτο» 15 ημερών για υποτροπή (μετά από τρεις ελέγχους)</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46F43433-C51E-4E01-98E3-F7F34F51CB8A}"/>
              </a:ext>
            </a:extLst>
          </p:cNvPr>
          <p:cNvSpPr>
            <a:spLocks noGrp="1"/>
          </p:cNvSpPr>
          <p:nvPr>
            <p:ph type="sldNum" sz="quarter" idx="2"/>
          </p:nvPr>
        </p:nvSpPr>
        <p:spPr>
          <a:xfrm>
            <a:off x="15287" y="6540500"/>
            <a:ext cx="306174" cy="287258"/>
          </a:xfrm>
        </p:spPr>
        <p:txBody>
          <a:bodyPr/>
          <a:lstStyle/>
          <a:p>
            <a:fld id="{86CB4B4D-7CA3-9044-876B-883B54F8677D}" type="slidenum">
              <a:rPr lang="el-GR" smtClean="0"/>
              <a:t>12</a:t>
            </a:fld>
            <a:endParaRPr lang="el-GR"/>
          </a:p>
        </p:txBody>
      </p:sp>
      <p:pic>
        <p:nvPicPr>
          <p:cNvPr id="6" name="Εικόνα 5">
            <a:extLst>
              <a:ext uri="{FF2B5EF4-FFF2-40B4-BE49-F238E27FC236}">
                <a16:creationId xmlns:a16="http://schemas.microsoft.com/office/drawing/2014/main" id="{B04778C6-573D-4728-AA01-6A35E0B57E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88293850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Α. Μέτρα που στηρίζουν απευθείας τους εργαζόμενους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178808"/>
          </a:xfrm>
        </p:spPr>
        <p:txBody>
          <a:bodyPr/>
          <a:lstStyle/>
          <a:p>
            <a:pPr marL="84899" algn="ctr">
              <a:spcBef>
                <a:spcPts val="600"/>
              </a:spcBef>
              <a:buClr>
                <a:schemeClr val="accent1"/>
              </a:buClr>
              <a:buSzPct val="79999"/>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Επιθεώρηση Εργασίας</a:t>
            </a:r>
            <a:endParaRPr lang="en-US" sz="2400" b="1" dirty="0">
              <a:solidFill>
                <a:srgbClr val="20BDE6"/>
              </a:solidFill>
              <a:ea typeface="Century Gothic"/>
              <a:sym typeface="Century Gothic"/>
            </a:endParaRPr>
          </a:p>
          <a:p>
            <a:pPr marL="84899" algn="ctr">
              <a:spcBef>
                <a:spcPts val="600"/>
              </a:spcBef>
              <a:buClr>
                <a:schemeClr val="accent1"/>
              </a:buClr>
              <a:buSzPct val="79999"/>
            </a:pPr>
            <a:endParaRPr lang="el-GR" sz="10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Συνίσταται η </a:t>
            </a:r>
            <a:r>
              <a:rPr lang="el-GR" sz="2400" b="1" dirty="0">
                <a:solidFill>
                  <a:schemeClr val="dk1"/>
                </a:solidFill>
                <a:ea typeface="Century Gothic"/>
                <a:sym typeface="Century Gothic"/>
              </a:rPr>
              <a:t>Επιθεώρηση Εργασίας </a:t>
            </a:r>
            <a:r>
              <a:rPr lang="el-GR" sz="2400" dirty="0">
                <a:solidFill>
                  <a:schemeClr val="dk1"/>
                </a:solidFill>
                <a:ea typeface="Century Gothic"/>
                <a:sym typeface="Century Gothic"/>
              </a:rPr>
              <a:t>ως </a:t>
            </a:r>
            <a:r>
              <a:rPr lang="el-GR" sz="2400" b="1" dirty="0">
                <a:solidFill>
                  <a:schemeClr val="dk1"/>
                </a:solidFill>
                <a:ea typeface="Century Gothic"/>
                <a:sym typeface="Century Gothic"/>
              </a:rPr>
              <a:t>Ανεξάρτητη Διοικητική Αρχή </a:t>
            </a:r>
            <a:r>
              <a:rPr lang="el-GR" sz="2400" dirty="0">
                <a:solidFill>
                  <a:schemeClr val="dk1"/>
                </a:solidFill>
                <a:ea typeface="Century Gothic"/>
                <a:sym typeface="Century Gothic"/>
              </a:rPr>
              <a:t>με λειτουργική ανεξαρτησία, διοικητική και οικονομική αυτοτέλεια</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Δεν υπόκειται σε έλεγχο ή εποπτεία από κυβερνητικά όργανα, κρατικούς φορείς ή άλλες διοικητικές αρχές</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Ασκεί τις </a:t>
            </a:r>
            <a:r>
              <a:rPr lang="el-GR" sz="2400" b="1" dirty="0">
                <a:solidFill>
                  <a:schemeClr val="dk1"/>
                </a:solidFill>
                <a:ea typeface="Century Gothic"/>
                <a:sym typeface="Century Gothic"/>
              </a:rPr>
              <a:t>αρμοδιότητες</a:t>
            </a:r>
            <a:r>
              <a:rPr lang="el-GR" sz="2400" dirty="0">
                <a:solidFill>
                  <a:schemeClr val="dk1"/>
                </a:solidFill>
                <a:ea typeface="Century Gothic"/>
                <a:sym typeface="Century Gothic"/>
              </a:rPr>
              <a:t> του ΣΕΠΕ που καταργείται</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Θα λειτουργεί κατά τα πρότυπα της ΑΑΔΕ και της Εθνικής Αρχής Διαφάνειας</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Η επιλογή του Διοικητή θα γίνεται με </a:t>
            </a:r>
            <a:r>
              <a:rPr lang="el-GR" sz="2400" b="1" dirty="0">
                <a:solidFill>
                  <a:schemeClr val="dk1"/>
                </a:solidFill>
                <a:ea typeface="Century Gothic"/>
                <a:sym typeface="Century Gothic"/>
              </a:rPr>
              <a:t>ανοικτό διαγωνισμό </a:t>
            </a:r>
            <a:r>
              <a:rPr lang="en-US" sz="2400" dirty="0">
                <a:solidFill>
                  <a:schemeClr val="dk1"/>
                </a:solidFill>
                <a:ea typeface="Century Gothic"/>
                <a:sym typeface="Century Gothic"/>
              </a:rPr>
              <a:t>- </a:t>
            </a:r>
            <a:r>
              <a:rPr lang="el-GR" sz="2400" dirty="0">
                <a:solidFill>
                  <a:schemeClr val="dk1"/>
                </a:solidFill>
                <a:ea typeface="Century Gothic"/>
                <a:sym typeface="Century Gothic"/>
              </a:rPr>
              <a:t>Στην Επιτροπή θα προεδρεύει ο πρόεδρος του ΑΣΕΠ</a:t>
            </a:r>
            <a:endParaRPr lang="el-GR" sz="2400" b="1"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endParaRPr lang="el-GR" sz="2400" dirty="0">
              <a:solidFill>
                <a:schemeClr val="dk1"/>
              </a:solidFill>
              <a:ea typeface="Century Gothic"/>
              <a:sym typeface="Century Gothic"/>
            </a:endParaRPr>
          </a:p>
        </p:txBody>
      </p:sp>
      <p:sp>
        <p:nvSpPr>
          <p:cNvPr id="2" name="Θέση αριθμού διαφάνειας 1">
            <a:extLst>
              <a:ext uri="{FF2B5EF4-FFF2-40B4-BE49-F238E27FC236}">
                <a16:creationId xmlns:a16="http://schemas.microsoft.com/office/drawing/2014/main" id="{56FD75F8-1ABC-4B2E-A7A3-F9B9DD742D30}"/>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13</a:t>
            </a:fld>
            <a:endParaRPr lang="el-GR" dirty="0"/>
          </a:p>
        </p:txBody>
      </p:sp>
      <p:pic>
        <p:nvPicPr>
          <p:cNvPr id="6" name="Εικόνα 5">
            <a:extLst>
              <a:ext uri="{FF2B5EF4-FFF2-40B4-BE49-F238E27FC236}">
                <a16:creationId xmlns:a16="http://schemas.microsoft.com/office/drawing/2014/main" id="{F6553E89-CE67-4716-9441-53125FDD9A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3459637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Α. Μέτρα που στηρίζουν απευθείας τους εργαζόμενους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178808"/>
          </a:xfrm>
        </p:spPr>
        <p:txBody>
          <a:bodyPr/>
          <a:lstStyle/>
          <a:p>
            <a:pPr marL="84899" algn="ctr">
              <a:spcBef>
                <a:spcPts val="0"/>
              </a:spcBef>
              <a:buClr>
                <a:schemeClr val="accent1"/>
              </a:buClr>
              <a:buSzPct val="79999"/>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Επιθεώρηση Εργασίας</a:t>
            </a:r>
            <a:endParaRPr lang="en-US" sz="2400" b="1" dirty="0">
              <a:solidFill>
                <a:srgbClr val="20BDE6"/>
              </a:solidFill>
              <a:ea typeface="Century Gothic"/>
              <a:sym typeface="Century Gothic"/>
            </a:endParaRPr>
          </a:p>
          <a:p>
            <a:pPr marL="84899" algn="ctr">
              <a:spcBef>
                <a:spcPts val="0"/>
              </a:spcBef>
              <a:buClr>
                <a:schemeClr val="accent1"/>
              </a:buClr>
              <a:buSzPct val="79999"/>
            </a:pPr>
            <a:endParaRPr lang="en-US" sz="1000" b="1" dirty="0">
              <a:solidFill>
                <a:schemeClr val="dk1"/>
              </a:solidFill>
              <a:ea typeface="Century Gothic"/>
              <a:sym typeface="Century Gothic"/>
            </a:endParaRPr>
          </a:p>
          <a:p>
            <a:pPr marL="447675" lvl="0" indent="-362776" algn="just">
              <a:spcBef>
                <a:spcPts val="0"/>
              </a:spcBef>
              <a:buClr>
                <a:schemeClr val="accent1"/>
              </a:buClr>
              <a:buSzPct val="79999"/>
              <a:buFont typeface="Noto Sans Symbols"/>
              <a:buChar char="⦿"/>
            </a:pPr>
            <a:r>
              <a:rPr lang="el-GR" sz="2400" b="1" dirty="0">
                <a:solidFill>
                  <a:schemeClr val="dk1"/>
                </a:solidFill>
                <a:ea typeface="Century Gothic"/>
                <a:sym typeface="Century Gothic"/>
              </a:rPr>
              <a:t>Έργο</a:t>
            </a:r>
            <a:r>
              <a:rPr lang="el-GR" sz="2400" dirty="0">
                <a:solidFill>
                  <a:schemeClr val="dk1"/>
                </a:solidFill>
                <a:ea typeface="Century Gothic"/>
                <a:sym typeface="Century Gothic"/>
              </a:rPr>
              <a:t>: έλεγχος της εφαρμογής της εργατικής νομοθεσίας, έρευνα της ασφαλιστικής κάλυψης και παράνομης απασχόλησης των εργαζομένων, συμφιλίωση και επίλυση των εργατικών διαφορών</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Θα λειτουργεί με περισσότερα εχέγγυα </a:t>
            </a:r>
            <a:r>
              <a:rPr lang="el-GR" sz="2400" b="1" dirty="0">
                <a:solidFill>
                  <a:schemeClr val="dk1"/>
                </a:solidFill>
                <a:ea typeface="Century Gothic"/>
                <a:sym typeface="Century Gothic"/>
              </a:rPr>
              <a:t>αμεροληψίας</a:t>
            </a:r>
            <a:r>
              <a:rPr lang="el-GR" sz="2400" dirty="0">
                <a:solidFill>
                  <a:schemeClr val="dk1"/>
                </a:solidFill>
                <a:ea typeface="Century Gothic"/>
                <a:sym typeface="Century Gothic"/>
              </a:rPr>
              <a:t> χωρίς άμεσες ή έμμεσες παρεμβάσεις της όποιας κυβέρνησης</a:t>
            </a:r>
            <a:endParaRPr lang="en-US" sz="2400" b="1"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b="1" dirty="0">
                <a:solidFill>
                  <a:schemeClr val="dk1"/>
                </a:solidFill>
                <a:ea typeface="Century Gothic"/>
                <a:sym typeface="Century Gothic"/>
              </a:rPr>
              <a:t>Έλεγχοι</a:t>
            </a:r>
            <a:r>
              <a:rPr lang="el-GR" sz="2400" dirty="0">
                <a:solidFill>
                  <a:schemeClr val="dk1"/>
                </a:solidFill>
                <a:ea typeface="Century Gothic"/>
                <a:sym typeface="Century Gothic"/>
              </a:rPr>
              <a:t> όλο το 24ωρο χωρίς προειδοποίηση προς τον εργοδότη, </a:t>
            </a:r>
            <a:r>
              <a:rPr lang="el-GR" sz="2400" b="1" dirty="0">
                <a:solidFill>
                  <a:schemeClr val="dk1"/>
                </a:solidFill>
                <a:ea typeface="Century Gothic"/>
                <a:sym typeface="Century Gothic"/>
              </a:rPr>
              <a:t>ελεύθερη πρόσβαση </a:t>
            </a:r>
            <a:r>
              <a:rPr lang="el-GR" sz="2400" dirty="0">
                <a:solidFill>
                  <a:schemeClr val="dk1"/>
                </a:solidFill>
                <a:ea typeface="Century Gothic"/>
                <a:sym typeface="Century Gothic"/>
              </a:rPr>
              <a:t>σε βιβλία, μητρώα, έγγραφα, αρχεία</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Ετήσιος </a:t>
            </a:r>
            <a:r>
              <a:rPr lang="el-GR" sz="2400" b="1" dirty="0">
                <a:solidFill>
                  <a:schemeClr val="dk1"/>
                </a:solidFill>
                <a:ea typeface="Century Gothic"/>
                <a:sym typeface="Century Gothic"/>
              </a:rPr>
              <a:t>στόχος</a:t>
            </a:r>
            <a:r>
              <a:rPr lang="el-GR" sz="2400" dirty="0">
                <a:solidFill>
                  <a:schemeClr val="dk1"/>
                </a:solidFill>
                <a:ea typeface="Century Gothic"/>
                <a:sym typeface="Century Gothic"/>
              </a:rPr>
              <a:t> ελέγχων με απόφαση του Υπουργού Εργασίας και Κοινωνικών Υποθέσεων </a:t>
            </a:r>
          </a:p>
        </p:txBody>
      </p:sp>
      <p:sp>
        <p:nvSpPr>
          <p:cNvPr id="2" name="Θέση αριθμού διαφάνειας 1">
            <a:extLst>
              <a:ext uri="{FF2B5EF4-FFF2-40B4-BE49-F238E27FC236}">
                <a16:creationId xmlns:a16="http://schemas.microsoft.com/office/drawing/2014/main" id="{F218AEAD-7652-4306-B965-67DFC5080414}"/>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14</a:t>
            </a:fld>
            <a:endParaRPr lang="el-GR" dirty="0"/>
          </a:p>
        </p:txBody>
      </p:sp>
      <p:pic>
        <p:nvPicPr>
          <p:cNvPr id="6" name="Εικόνα 5">
            <a:extLst>
              <a:ext uri="{FF2B5EF4-FFF2-40B4-BE49-F238E27FC236}">
                <a16:creationId xmlns:a16="http://schemas.microsoft.com/office/drawing/2014/main" id="{A6800953-080F-44DB-BD9C-D80EAF11EA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53330229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Α. Μέτρα που στηρίζουν απευθείας τους εργαζόμενους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178808"/>
          </a:xfrm>
        </p:spPr>
        <p:txBody>
          <a:bodyPr/>
          <a:lstStyle/>
          <a:p>
            <a:pPr marL="84899" algn="ctr">
              <a:spcBef>
                <a:spcPts val="600"/>
              </a:spcBef>
              <a:buClr>
                <a:schemeClr val="accent1"/>
              </a:buClr>
              <a:buSzPct val="79999"/>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Επιθεώρηση Εργασίας</a:t>
            </a: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Επεκτείνουμε τις περιπτώσεις όπου η επιβολή των </a:t>
            </a:r>
            <a:r>
              <a:rPr lang="el-GR" sz="2300" b="1" dirty="0">
                <a:solidFill>
                  <a:schemeClr val="dk1"/>
                </a:solidFill>
                <a:ea typeface="Century Gothic"/>
                <a:sym typeface="Century Gothic"/>
              </a:rPr>
              <a:t>προστίμων</a:t>
            </a:r>
            <a:r>
              <a:rPr lang="el-GR" sz="2300" dirty="0">
                <a:solidFill>
                  <a:schemeClr val="dk1"/>
                </a:solidFill>
                <a:ea typeface="Century Gothic"/>
                <a:sym typeface="Century Gothic"/>
              </a:rPr>
              <a:t> γίνεται ταχύτατα, χωρίς ακρόαση του εργοδότη</a:t>
            </a:r>
          </a:p>
          <a:p>
            <a:pPr marL="84899" lvl="0" algn="just">
              <a:spcBef>
                <a:spcPts val="600"/>
              </a:spcBef>
              <a:buClr>
                <a:schemeClr val="accent1"/>
              </a:buClr>
              <a:buSzPct val="79999"/>
            </a:pPr>
            <a:r>
              <a:rPr lang="el-GR" sz="2300" b="1" dirty="0">
                <a:solidFill>
                  <a:schemeClr val="dk1"/>
                </a:solidFill>
                <a:ea typeface="Century Gothic"/>
                <a:sym typeface="Century Gothic"/>
              </a:rPr>
              <a:t>		-</a:t>
            </a:r>
            <a:r>
              <a:rPr lang="el-GR" sz="2300" dirty="0">
                <a:solidFill>
                  <a:schemeClr val="dk1"/>
                </a:solidFill>
                <a:ea typeface="Century Gothic"/>
                <a:sym typeface="Century Gothic"/>
              </a:rPr>
              <a:t>Όταν διαπιστώνεται ότι απασχολείται εργαζόμενος που δεν έχει δηλωθεί, 			-Όταν διαπιστώνονται παραβάσεις σε θέματα υγιεινής και ασφάλειας,</a:t>
            </a:r>
          </a:p>
          <a:p>
            <a:pPr marL="84899" lvl="0" algn="just">
              <a:spcBef>
                <a:spcPts val="600"/>
              </a:spcBef>
              <a:buClr>
                <a:schemeClr val="accent1"/>
              </a:buClr>
              <a:buSzPct val="79999"/>
            </a:pPr>
            <a:r>
              <a:rPr lang="el-GR" sz="2300" dirty="0">
                <a:solidFill>
                  <a:schemeClr val="dk1"/>
                </a:solidFill>
                <a:ea typeface="Century Gothic"/>
                <a:sym typeface="Century Gothic"/>
              </a:rPr>
              <a:t>		-Όταν από τον έλεγχο προκύπτει έλλειψη πίνακα προσωπικού στο εργοτάξιο.</a:t>
            </a:r>
            <a:endParaRPr lang="en-US" sz="23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Το πόρισμα της Επιθεώρησης Εργασίας επί διαφορών που </a:t>
            </a:r>
            <a:r>
              <a:rPr lang="el-GR" sz="2300" dirty="0" err="1">
                <a:solidFill>
                  <a:schemeClr val="dk1"/>
                </a:solidFill>
                <a:ea typeface="Century Gothic"/>
                <a:sym typeface="Century Gothic"/>
              </a:rPr>
              <a:t>στοιχειοθετούνται</a:t>
            </a:r>
            <a:r>
              <a:rPr lang="el-GR" sz="2300" dirty="0">
                <a:solidFill>
                  <a:schemeClr val="dk1"/>
                </a:solidFill>
                <a:ea typeface="Century Gothic"/>
                <a:sym typeface="Century Gothic"/>
              </a:rPr>
              <a:t> από την ψηφιακή κάρτα εργασίας (π.χ. απαιτήσεις για δεδουλευμένα, επίδομα άδειας) θα μπορεί να χρησιμοποιηθεί άμεσα για να βγει </a:t>
            </a:r>
            <a:r>
              <a:rPr lang="el-GR" sz="2300" b="1" dirty="0">
                <a:solidFill>
                  <a:schemeClr val="dk1"/>
                </a:solidFill>
                <a:ea typeface="Century Gothic"/>
                <a:sym typeface="Century Gothic"/>
              </a:rPr>
              <a:t>διαταγή πληρωμής </a:t>
            </a:r>
            <a:r>
              <a:rPr lang="el-GR" sz="2300" dirty="0">
                <a:solidFill>
                  <a:schemeClr val="dk1"/>
                </a:solidFill>
                <a:ea typeface="Century Gothic"/>
                <a:sym typeface="Century Gothic"/>
              </a:rPr>
              <a:t>από το δικαστήριο.</a:t>
            </a:r>
            <a:endParaRPr lang="el-GR" sz="2300" b="1" dirty="0">
              <a:solidFill>
                <a:schemeClr val="dk1"/>
              </a:solidFill>
              <a:highlight>
                <a:srgbClr val="FFFF00"/>
              </a:highlight>
              <a:ea typeface="Century Gothic"/>
              <a:sym typeface="Century Gothic"/>
            </a:endParaRPr>
          </a:p>
        </p:txBody>
      </p:sp>
      <p:sp>
        <p:nvSpPr>
          <p:cNvPr id="2" name="Θέση αριθμού διαφάνειας 1">
            <a:extLst>
              <a:ext uri="{FF2B5EF4-FFF2-40B4-BE49-F238E27FC236}">
                <a16:creationId xmlns:a16="http://schemas.microsoft.com/office/drawing/2014/main" id="{018E72C1-EA34-4CEF-8414-4D82B1CD6CC8}"/>
              </a:ext>
            </a:extLst>
          </p:cNvPr>
          <p:cNvSpPr>
            <a:spLocks noGrp="1"/>
          </p:cNvSpPr>
          <p:nvPr>
            <p:ph type="sldNum" sz="quarter" idx="2"/>
          </p:nvPr>
        </p:nvSpPr>
        <p:spPr>
          <a:xfrm>
            <a:off x="-3001" y="6540500"/>
            <a:ext cx="306174" cy="287258"/>
          </a:xfrm>
        </p:spPr>
        <p:txBody>
          <a:bodyPr/>
          <a:lstStyle/>
          <a:p>
            <a:fld id="{86CB4B4D-7CA3-9044-876B-883B54F8677D}" type="slidenum">
              <a:rPr lang="el-GR" smtClean="0"/>
              <a:t>15</a:t>
            </a:fld>
            <a:endParaRPr lang="el-GR" dirty="0"/>
          </a:p>
        </p:txBody>
      </p:sp>
      <p:pic>
        <p:nvPicPr>
          <p:cNvPr id="6" name="Εικόνα 5">
            <a:extLst>
              <a:ext uri="{FF2B5EF4-FFF2-40B4-BE49-F238E27FC236}">
                <a16:creationId xmlns:a16="http://schemas.microsoft.com/office/drawing/2014/main" id="{63F08DF2-DF45-426B-A82C-62AD4D2AC2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9969814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859536"/>
            <a:ext cx="8909050" cy="905256"/>
          </a:xfrm>
        </p:spPr>
        <p:txBody>
          <a:bodyPr/>
          <a:lstStyle/>
          <a:p>
            <a:r>
              <a:rPr lang="el-GR" dirty="0"/>
              <a:t>Α. Μέτρα που στηρίζουν απευθείας τους εργαζόμενους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75104"/>
            <a:ext cx="10306050" cy="4261104"/>
          </a:xfrm>
        </p:spPr>
        <p:txBody>
          <a:bodyPr/>
          <a:lstStyle/>
          <a:p>
            <a:pPr marL="84899" lvl="0" algn="ctr">
              <a:spcBef>
                <a:spcPts val="600"/>
              </a:spcBef>
              <a:buClr>
                <a:schemeClr val="accent1"/>
              </a:buClr>
              <a:buSzPct val="79999"/>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Υγεία και ασφάλεια στην Εργασία</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Κυρώνεται η Σύμβαση 187 της Διεθνούς Συνδιάσκεψης Εργασίας  για την  Ασφάλεια και την Υγεία στην Εργασία</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Διαμόρφωση Εθνικής Στρατηγικής Υγείας και Ασφάλειας στην Εργασία κατόπιν διαβουλεύσεων με τις οργανώσεις των εργοδοτών και των εργαζομένων</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Ενίσχυση του Εθνικού Συστήματος Υγείας και Ασφάλειας (νομοθεσία, μηχανισμοί συμμόρφωσης, υπηρεσίες πληροφόρησης, μηχανισμός συλλογής και ανάλυσης στοιχείων, κ.ά.)</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Κατάστρωση Εθνικού Προγράμματος Υγείας και Ασφάλειας: ανάπτυξη κουλτούρας πρόληψης, στόχοι, δείκτες προόδου κ.ά.</a:t>
            </a:r>
          </a:p>
          <a:p>
            <a:pPr marL="447675" indent="-362776" algn="just">
              <a:spcBef>
                <a:spcPts val="600"/>
              </a:spcBef>
              <a:buClr>
                <a:schemeClr val="accent1"/>
              </a:buClr>
              <a:buSzPct val="79999"/>
              <a:buFont typeface="Noto Sans Symbols"/>
              <a:buChar char="⦿"/>
            </a:pPr>
            <a:r>
              <a:rPr lang="el-GR" sz="2200" b="1" dirty="0">
                <a:solidFill>
                  <a:schemeClr val="dk1"/>
                </a:solidFill>
                <a:ea typeface="Century Gothic"/>
                <a:sym typeface="Century Gothic"/>
              </a:rPr>
              <a:t>Προγραμματική συνεργασία </a:t>
            </a:r>
            <a:r>
              <a:rPr lang="el-GR" sz="2200" dirty="0">
                <a:solidFill>
                  <a:schemeClr val="dk1"/>
                </a:solidFill>
                <a:ea typeface="Century Gothic"/>
                <a:sym typeface="Century Gothic"/>
              </a:rPr>
              <a:t>με το ΕΛΙΝΥΑΕ για έρευνες πεδίου, κατάρτιση εργοδοτών, ευαισθητοποίηση</a:t>
            </a:r>
          </a:p>
          <a:p>
            <a:pPr marL="84899" lvl="0" algn="just">
              <a:spcBef>
                <a:spcPts val="600"/>
              </a:spcBef>
              <a:buClr>
                <a:schemeClr val="accent1"/>
              </a:buClr>
              <a:buSzPct val="79999"/>
            </a:pPr>
            <a:endParaRPr lang="el-GR" sz="2400" dirty="0">
              <a:solidFill>
                <a:schemeClr val="dk1"/>
              </a:solidFill>
              <a:ea typeface="Century Gothic"/>
              <a:sym typeface="Century Gothic"/>
            </a:endParaRPr>
          </a:p>
        </p:txBody>
      </p:sp>
      <p:sp>
        <p:nvSpPr>
          <p:cNvPr id="2" name="Θέση αριθμού διαφάνειας 1">
            <a:extLst>
              <a:ext uri="{FF2B5EF4-FFF2-40B4-BE49-F238E27FC236}">
                <a16:creationId xmlns:a16="http://schemas.microsoft.com/office/drawing/2014/main" id="{4A0CB609-992A-433B-8F60-67F08C8AA1E6}"/>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16</a:t>
            </a:fld>
            <a:endParaRPr lang="el-GR" dirty="0"/>
          </a:p>
        </p:txBody>
      </p:sp>
      <p:pic>
        <p:nvPicPr>
          <p:cNvPr id="6" name="Εικόνα 5">
            <a:extLst>
              <a:ext uri="{FF2B5EF4-FFF2-40B4-BE49-F238E27FC236}">
                <a16:creationId xmlns:a16="http://schemas.microsoft.com/office/drawing/2014/main" id="{1F3D892E-EC37-42D6-937E-08950393F5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2839166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31720"/>
            <a:ext cx="10306050" cy="3977640"/>
          </a:xfrm>
        </p:spPr>
        <p:txBody>
          <a:bodyPr/>
          <a:lstStyle/>
          <a:p>
            <a:pPr marL="65087" algn="ctr">
              <a:spcBef>
                <a:spcPts val="0"/>
              </a:spcBef>
              <a:buClr>
                <a:schemeClr val="accent1"/>
              </a:buClr>
              <a:buSzPct val="80000"/>
            </a:pPr>
            <a:r>
              <a:rPr lang="el-GR" sz="2400" b="1" dirty="0">
                <a:solidFill>
                  <a:srgbClr val="20BDE6"/>
                </a:solidFill>
                <a:ea typeface="Century Gothic"/>
                <a:sym typeface="Century Gothic"/>
              </a:rPr>
              <a:t>4.</a:t>
            </a:r>
            <a:r>
              <a:rPr lang="el-GR" sz="2400" dirty="0">
                <a:solidFill>
                  <a:srgbClr val="20BDE6"/>
                </a:solidFill>
                <a:ea typeface="Century Gothic"/>
                <a:sym typeface="Century Gothic"/>
              </a:rPr>
              <a:t> </a:t>
            </a:r>
            <a:r>
              <a:rPr lang="el-GR" sz="2400" b="1" dirty="0">
                <a:solidFill>
                  <a:srgbClr val="20BDE6"/>
                </a:solidFill>
                <a:ea typeface="Century Gothic"/>
                <a:sym typeface="Century Gothic"/>
              </a:rPr>
              <a:t>Αντιμετώπιση βίας και παρενόχλησης στην εργασία</a:t>
            </a:r>
            <a:endParaRPr lang="en-US" sz="2400" b="1" dirty="0">
              <a:solidFill>
                <a:srgbClr val="20BDE6"/>
              </a:solidFill>
              <a:ea typeface="Century Gothic"/>
              <a:sym typeface="Century Gothic"/>
            </a:endParaRPr>
          </a:p>
          <a:p>
            <a:pPr marL="65087" algn="ctr">
              <a:spcBef>
                <a:spcPts val="0"/>
              </a:spcBef>
              <a:buClr>
                <a:schemeClr val="accent1"/>
              </a:buClr>
              <a:buSzPct val="80000"/>
            </a:pPr>
            <a:endParaRPr lang="el-GR" sz="1000" b="1" dirty="0">
              <a:solidFill>
                <a:schemeClr val="dk1"/>
              </a:solidFill>
              <a:ea typeface="Century Gothic"/>
              <a:sym typeface="Century Gothic"/>
            </a:endParaRPr>
          </a:p>
          <a:p>
            <a:pPr marL="447675" lvl="0" indent="-382588" algn="just">
              <a:spcBef>
                <a:spcPts val="0"/>
              </a:spcBef>
              <a:buClr>
                <a:schemeClr val="accent1"/>
              </a:buClr>
              <a:buSzPct val="80000"/>
              <a:buFont typeface="Noto Sans Symbols"/>
              <a:buChar char="⦿"/>
            </a:pPr>
            <a:r>
              <a:rPr lang="el-GR" sz="2300" dirty="0">
                <a:solidFill>
                  <a:schemeClr val="dk1"/>
                </a:solidFill>
                <a:sym typeface="Century Gothic"/>
              </a:rPr>
              <a:t>Η Ελλάδα μία από τις </a:t>
            </a:r>
            <a:r>
              <a:rPr lang="el-GR" sz="2300" b="1" dirty="0">
                <a:solidFill>
                  <a:schemeClr val="dk1"/>
                </a:solidFill>
                <a:sym typeface="Century Gothic"/>
              </a:rPr>
              <a:t>πρώτες χώρες </a:t>
            </a:r>
            <a:r>
              <a:rPr lang="el-GR" sz="2300" dirty="0">
                <a:solidFill>
                  <a:schemeClr val="dk1"/>
                </a:solidFill>
                <a:sym typeface="Century Gothic"/>
              </a:rPr>
              <a:t>που προχωρά στην κύρωση της Σύμβασης 190 της Διεθνούς Οργάνωσης Εργασίας</a:t>
            </a:r>
          </a:p>
          <a:p>
            <a:pPr marL="447675" lvl="0" indent="-382588" algn="just">
              <a:spcBef>
                <a:spcPts val="800"/>
              </a:spcBef>
              <a:buClr>
                <a:schemeClr val="accent1"/>
              </a:buClr>
              <a:buSzPct val="80000"/>
              <a:buFont typeface="Noto Sans Symbols"/>
              <a:buChar char="⦿"/>
            </a:pPr>
            <a:r>
              <a:rPr lang="el-GR" sz="2300" b="1" dirty="0">
                <a:solidFill>
                  <a:schemeClr val="dk1"/>
                </a:solidFill>
                <a:sym typeface="Century Gothic"/>
              </a:rPr>
              <a:t>Διεύρυνση</a:t>
            </a:r>
            <a:r>
              <a:rPr lang="el-GR" sz="2300" dirty="0">
                <a:solidFill>
                  <a:schemeClr val="dk1"/>
                </a:solidFill>
                <a:sym typeface="Century Gothic"/>
              </a:rPr>
              <a:t> της προστασίας:  </a:t>
            </a:r>
          </a:p>
          <a:p>
            <a:pPr marL="447675"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εκτός από το χώρο εργασίας καλύπτονται </a:t>
            </a:r>
            <a:r>
              <a:rPr lang="el-GR" sz="2300" b="1" dirty="0">
                <a:solidFill>
                  <a:schemeClr val="dk1"/>
                </a:solidFill>
                <a:sym typeface="Century Gothic"/>
              </a:rPr>
              <a:t>μετακινήσεις, επικοινωνίες</a:t>
            </a:r>
          </a:p>
          <a:p>
            <a:pPr marL="804863" indent="-357188"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προστατεύονται οι αιτούντες εργασία και </a:t>
            </a:r>
            <a:r>
              <a:rPr lang="el-GR" sz="2300" b="1" dirty="0">
                <a:solidFill>
                  <a:schemeClr val="dk1"/>
                </a:solidFill>
                <a:sym typeface="Century Gothic"/>
              </a:rPr>
              <a:t>όλες οι σχέσεις </a:t>
            </a:r>
            <a:r>
              <a:rPr lang="el-GR" sz="2300" dirty="0">
                <a:solidFill>
                  <a:schemeClr val="dk1"/>
                </a:solidFill>
                <a:sym typeface="Century Gothic"/>
              </a:rPr>
              <a:t>απασχόλησης (μπλοκάκια, μαθητευόμενοι)</a:t>
            </a:r>
          </a:p>
          <a:p>
            <a:pPr marL="447675"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προσθέτουμε τη </a:t>
            </a:r>
            <a:r>
              <a:rPr lang="el-GR" sz="2300" b="1" dirty="0">
                <a:solidFill>
                  <a:schemeClr val="dk1"/>
                </a:solidFill>
                <a:sym typeface="Century Gothic"/>
              </a:rPr>
              <a:t>βία</a:t>
            </a:r>
            <a:r>
              <a:rPr lang="el-GR" sz="2300" dirty="0">
                <a:solidFill>
                  <a:schemeClr val="dk1"/>
                </a:solidFill>
                <a:sym typeface="Century Gothic"/>
              </a:rPr>
              <a:t> στις συμπεριφορές που τιμωρούνται</a:t>
            </a:r>
          </a:p>
          <a:p>
            <a:pPr marL="447675" lvl="0"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αρκεί η </a:t>
            </a:r>
            <a:r>
              <a:rPr lang="el-GR" sz="2300" b="1" dirty="0">
                <a:solidFill>
                  <a:schemeClr val="dk1"/>
                </a:solidFill>
                <a:sym typeface="Century Gothic"/>
              </a:rPr>
              <a:t>απειλή</a:t>
            </a:r>
            <a:r>
              <a:rPr lang="el-GR" sz="2300" dirty="0">
                <a:solidFill>
                  <a:schemeClr val="dk1"/>
                </a:solidFill>
                <a:sym typeface="Century Gothic"/>
              </a:rPr>
              <a:t> παρενόχλησης για να </a:t>
            </a:r>
            <a:r>
              <a:rPr lang="el-GR" sz="2300" dirty="0" err="1">
                <a:solidFill>
                  <a:schemeClr val="dk1"/>
                </a:solidFill>
                <a:sym typeface="Century Gothic"/>
              </a:rPr>
              <a:t>στοιχειοθετηθεί</a:t>
            </a:r>
            <a:r>
              <a:rPr lang="el-GR" sz="2300" dirty="0">
                <a:solidFill>
                  <a:schemeClr val="dk1"/>
                </a:solidFill>
                <a:sym typeface="Century Gothic"/>
              </a:rPr>
              <a:t> παράβαση</a:t>
            </a:r>
            <a:endParaRPr lang="el-GR" sz="2300" dirty="0">
              <a:solidFill>
                <a:schemeClr val="dk1"/>
              </a:solidFill>
              <a:ea typeface="Century Gothic"/>
              <a:sym typeface="Century Gothic"/>
            </a:endParaRP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40AB9FEA-179D-4CBE-BAAC-6E27CFDFE8DA}"/>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17</a:t>
            </a:fld>
            <a:endParaRPr lang="el-GR" dirty="0"/>
          </a:p>
        </p:txBody>
      </p:sp>
      <p:pic>
        <p:nvPicPr>
          <p:cNvPr id="6" name="Εικόνα 5">
            <a:extLst>
              <a:ext uri="{FF2B5EF4-FFF2-40B4-BE49-F238E27FC236}">
                <a16:creationId xmlns:a16="http://schemas.microsoft.com/office/drawing/2014/main" id="{623A7728-E753-424B-8094-AACE3DF986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7984249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813816"/>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47672"/>
            <a:ext cx="10306050" cy="4361688"/>
          </a:xfrm>
        </p:spPr>
        <p:txBody>
          <a:bodyPr/>
          <a:lstStyle/>
          <a:p>
            <a:pPr marL="65087" algn="ctr">
              <a:spcBef>
                <a:spcPts val="800"/>
              </a:spcBef>
              <a:buClr>
                <a:schemeClr val="accent1"/>
              </a:buClr>
              <a:buSzPct val="80000"/>
            </a:pPr>
            <a:r>
              <a:rPr lang="el-GR" sz="2400" b="1" dirty="0">
                <a:solidFill>
                  <a:srgbClr val="20BDE6"/>
                </a:solidFill>
                <a:ea typeface="Century Gothic"/>
                <a:sym typeface="Century Gothic"/>
              </a:rPr>
              <a:t>4.</a:t>
            </a:r>
            <a:r>
              <a:rPr lang="el-GR" sz="2400" dirty="0">
                <a:solidFill>
                  <a:srgbClr val="20BDE6"/>
                </a:solidFill>
                <a:ea typeface="Century Gothic"/>
                <a:sym typeface="Century Gothic"/>
              </a:rPr>
              <a:t> </a:t>
            </a:r>
            <a:r>
              <a:rPr lang="el-GR" sz="2400" b="1" dirty="0">
                <a:solidFill>
                  <a:srgbClr val="20BDE6"/>
                </a:solidFill>
                <a:ea typeface="Century Gothic"/>
                <a:sym typeface="Century Gothic"/>
              </a:rPr>
              <a:t>Αντιμετώπιση βίας και παρενόχλησης στην εργασία</a:t>
            </a:r>
            <a:endParaRPr lang="el-GR" sz="1000" b="1" dirty="0">
              <a:solidFill>
                <a:srgbClr val="20BDE6"/>
              </a:solidFill>
              <a:ea typeface="Century Gothic"/>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Υποχρέωση του εργοδότη για </a:t>
            </a:r>
            <a:r>
              <a:rPr lang="el-GR" sz="2200" b="1" dirty="0">
                <a:solidFill>
                  <a:schemeClr val="dk1"/>
                </a:solidFill>
                <a:sym typeface="Century Gothic"/>
              </a:rPr>
              <a:t>πρόληψη</a:t>
            </a:r>
            <a:r>
              <a:rPr lang="el-GR" sz="2200" dirty="0">
                <a:solidFill>
                  <a:schemeClr val="dk1"/>
                </a:solidFill>
                <a:sym typeface="Century Gothic"/>
              </a:rPr>
              <a:t> και αντιμετώπιση περιστατικών βίας ή παρενόχλησης, </a:t>
            </a:r>
            <a:r>
              <a:rPr lang="el-GR" sz="2200" b="1" dirty="0">
                <a:solidFill>
                  <a:schemeClr val="dk1"/>
                </a:solidFill>
                <a:sym typeface="Century Gothic"/>
              </a:rPr>
              <a:t>ενημέρωση</a:t>
            </a:r>
            <a:r>
              <a:rPr lang="el-GR" sz="2200" dirty="0">
                <a:solidFill>
                  <a:schemeClr val="dk1"/>
                </a:solidFill>
                <a:sym typeface="Century Gothic"/>
              </a:rPr>
              <a:t> των εργαζομένων, </a:t>
            </a:r>
            <a:r>
              <a:rPr lang="el-GR" sz="2200" b="1" dirty="0">
                <a:solidFill>
                  <a:schemeClr val="dk1"/>
                </a:solidFill>
                <a:sym typeface="Century Gothic"/>
              </a:rPr>
              <a:t>συνδρομή</a:t>
            </a:r>
            <a:r>
              <a:rPr lang="el-GR" sz="2200" dirty="0">
                <a:solidFill>
                  <a:schemeClr val="dk1"/>
                </a:solidFill>
                <a:sym typeface="Century Gothic"/>
              </a:rPr>
              <a:t> των Αρχών κατά την εξέταση καταγγελιών</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Υποχρεωτικές πολιτικές εντός επιχείρησης για διαχείριση καταγγελιών με τήρηση </a:t>
            </a:r>
            <a:r>
              <a:rPr lang="el-GR" sz="2200" b="1" dirty="0">
                <a:solidFill>
                  <a:schemeClr val="dk1"/>
                </a:solidFill>
                <a:sym typeface="Century Gothic"/>
              </a:rPr>
              <a:t>εμπιστευτικότητας</a:t>
            </a:r>
            <a:r>
              <a:rPr lang="el-GR" sz="2200" dirty="0">
                <a:solidFill>
                  <a:schemeClr val="dk1"/>
                </a:solidFill>
                <a:sym typeface="Century Gothic"/>
              </a:rPr>
              <a:t> και </a:t>
            </a:r>
            <a:r>
              <a:rPr lang="el-GR" sz="2200" b="1" dirty="0">
                <a:solidFill>
                  <a:schemeClr val="dk1"/>
                </a:solidFill>
                <a:sym typeface="Century Gothic"/>
              </a:rPr>
              <a:t>αμεροληψίας</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Όταν ο δράστης είναι εργαζόμενος: άμεση λήψη μέτρων από τον εργοδότη που ξεκινούν από σύσταση και αλλαγή θέσης και φθάνουν μέχρι </a:t>
            </a:r>
            <a:r>
              <a:rPr lang="el-GR" sz="2200" b="1" dirty="0">
                <a:solidFill>
                  <a:schemeClr val="dk1"/>
                </a:solidFill>
                <a:sym typeface="Century Gothic"/>
              </a:rPr>
              <a:t>απόλυση</a:t>
            </a:r>
            <a:endParaRPr lang="el-GR" sz="22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Όταν ο δράστης είναι εργοδότης: </a:t>
            </a:r>
            <a:r>
              <a:rPr lang="el-GR" sz="2200" b="1" dirty="0">
                <a:solidFill>
                  <a:schemeClr val="dk1"/>
                </a:solidFill>
                <a:sym typeface="Century Gothic"/>
              </a:rPr>
              <a:t>πρόστιμα</a:t>
            </a:r>
            <a:r>
              <a:rPr lang="el-GR" sz="2200" dirty="0">
                <a:solidFill>
                  <a:schemeClr val="dk1"/>
                </a:solidFill>
                <a:sym typeface="Century Gothic"/>
              </a:rPr>
              <a:t>, διακοπή λειτουργίας σε περίπτωση υποτροπής</a:t>
            </a:r>
          </a:p>
          <a:p>
            <a:pPr marL="447675" indent="-382588" algn="just">
              <a:spcBef>
                <a:spcPts val="600"/>
              </a:spcBef>
              <a:buClr>
                <a:schemeClr val="accent1"/>
              </a:buClr>
              <a:buSzPct val="80000"/>
              <a:buFont typeface="Noto Sans Symbols"/>
              <a:buChar char="⦿"/>
            </a:pPr>
            <a:r>
              <a:rPr lang="el-GR" sz="2200" dirty="0">
                <a:solidFill>
                  <a:schemeClr val="dk1"/>
                </a:solidFill>
                <a:sym typeface="Century Gothic"/>
              </a:rPr>
              <a:t>Αν τα μέτρα είναι ανεπαρκή, δικαίωμα του εργαζόμενου να </a:t>
            </a:r>
            <a:r>
              <a:rPr lang="el-GR" sz="2200" b="1" dirty="0">
                <a:solidFill>
                  <a:schemeClr val="dk1"/>
                </a:solidFill>
                <a:sym typeface="Century Gothic"/>
              </a:rPr>
              <a:t>αποχωρήσει</a:t>
            </a:r>
            <a:r>
              <a:rPr lang="el-GR" sz="2200" dirty="0">
                <a:solidFill>
                  <a:schemeClr val="dk1"/>
                </a:solidFill>
                <a:sym typeface="Century Gothic"/>
              </a:rPr>
              <a:t> από τον εργασιακό χώρο, χωρίς στέρηση μισθού</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842CD512-D56D-40EB-A991-52EC8B199249}"/>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18</a:t>
            </a:fld>
            <a:endParaRPr lang="el-GR"/>
          </a:p>
        </p:txBody>
      </p:sp>
      <p:pic>
        <p:nvPicPr>
          <p:cNvPr id="6" name="Εικόνα 5">
            <a:extLst>
              <a:ext uri="{FF2B5EF4-FFF2-40B4-BE49-F238E27FC236}">
                <a16:creationId xmlns:a16="http://schemas.microsoft.com/office/drawing/2014/main" id="{077D4FB5-AFC3-4294-93D1-56A1624EEB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1303454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20824"/>
            <a:ext cx="10306050" cy="4288536"/>
          </a:xfrm>
        </p:spPr>
        <p:txBody>
          <a:bodyPr/>
          <a:lstStyle/>
          <a:p>
            <a:pPr marL="65087" algn="ctr">
              <a:spcBef>
                <a:spcPts val="800"/>
              </a:spcBef>
              <a:buClr>
                <a:schemeClr val="accent1"/>
              </a:buClr>
              <a:buSzPct val="80000"/>
            </a:pPr>
            <a:r>
              <a:rPr lang="el-GR" sz="2400" b="1" dirty="0">
                <a:solidFill>
                  <a:srgbClr val="20BDE6"/>
                </a:solidFill>
                <a:ea typeface="Century Gothic"/>
                <a:sym typeface="Century Gothic"/>
              </a:rPr>
              <a:t>4.</a:t>
            </a:r>
            <a:r>
              <a:rPr lang="el-GR" sz="2400" dirty="0">
                <a:solidFill>
                  <a:srgbClr val="20BDE6"/>
                </a:solidFill>
                <a:ea typeface="Century Gothic"/>
                <a:sym typeface="Century Gothic"/>
              </a:rPr>
              <a:t> </a:t>
            </a:r>
            <a:r>
              <a:rPr lang="el-GR" sz="2400" b="1" dirty="0">
                <a:solidFill>
                  <a:srgbClr val="20BDE6"/>
                </a:solidFill>
                <a:ea typeface="Century Gothic"/>
                <a:sym typeface="Century Gothic"/>
              </a:rPr>
              <a:t>Αντιμετώπιση βίας και παρενόχλησης στην εργασία</a:t>
            </a:r>
            <a:endParaRPr lang="el-GR" sz="1000" b="1" dirty="0">
              <a:solidFill>
                <a:schemeClr val="dk1"/>
              </a:solidFill>
              <a:ea typeface="Century Gothic"/>
              <a:sym typeface="Century Gothic"/>
            </a:endParaRP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Απαγορεύεται η απόλυση και όποια δυσμενής μεταχείριση των θιγόμενων/ </a:t>
            </a:r>
            <a:r>
              <a:rPr lang="el-GR" sz="2200" b="1" dirty="0">
                <a:solidFill>
                  <a:schemeClr val="dk1"/>
                </a:solidFill>
                <a:sym typeface="Century Gothic"/>
              </a:rPr>
              <a:t>αντιστροφή</a:t>
            </a:r>
            <a:r>
              <a:rPr lang="el-GR" sz="2200" dirty="0">
                <a:solidFill>
                  <a:schemeClr val="dk1"/>
                </a:solidFill>
                <a:sym typeface="Century Gothic"/>
              </a:rPr>
              <a:t> του βάρους της απόδειξης</a:t>
            </a:r>
            <a:endParaRPr lang="en-US" sz="2200" dirty="0">
              <a:solidFill>
                <a:schemeClr val="dk1"/>
              </a:solidFill>
              <a:sym typeface="Century Gothic"/>
            </a:endParaRP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Αυστηρές </a:t>
            </a:r>
            <a:r>
              <a:rPr lang="el-GR" sz="2200" b="1" dirty="0">
                <a:solidFill>
                  <a:schemeClr val="dk1"/>
                </a:solidFill>
                <a:sym typeface="Century Gothic"/>
              </a:rPr>
              <a:t>κυρώσεις</a:t>
            </a:r>
            <a:r>
              <a:rPr lang="el-GR" sz="2200" dirty="0">
                <a:solidFill>
                  <a:schemeClr val="dk1"/>
                </a:solidFill>
                <a:sym typeface="Century Gothic"/>
              </a:rPr>
              <a:t> από την Επιθεώρηση Εργασίας για τον εργοδότη που παρενοχλεί ή δεν αντιμετωπίζει περιστατικό και άμεσα διοικητικά μέτρα (π.χ. εντολή για απομάκρυνση από το χώρο εργασίας, αλλαγή βαρδιών, αναστολή σχέσης εργασίας) εάν πιθανολογείται κίνδυνος για τον εργαζόμενο</a:t>
            </a: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Σύσταση </a:t>
            </a:r>
            <a:r>
              <a:rPr lang="el-GR" sz="2200" b="1" dirty="0">
                <a:solidFill>
                  <a:schemeClr val="dk1"/>
                </a:solidFill>
                <a:sym typeface="Century Gothic"/>
              </a:rPr>
              <a:t>Αυτοτελούς Τμήματος </a:t>
            </a:r>
            <a:r>
              <a:rPr lang="el-GR" sz="2200" dirty="0">
                <a:solidFill>
                  <a:schemeClr val="dk1"/>
                </a:solidFill>
                <a:sym typeface="Century Gothic"/>
              </a:rPr>
              <a:t>στην Επιθεώρηση Εργασίας για την παρακολούθηση της βίας και παρενόχλησης στην εργασία</a:t>
            </a: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Ενισχύεται το Σήμα Ισότητας στις επιχειρήσεις - επεκτείνεται στις πολιτικές καταπολέμησης της βίας και παρενόχλησης στην εργασία</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F20A43AA-0854-4506-981B-62797A1579A6}"/>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19</a:t>
            </a:fld>
            <a:endParaRPr lang="el-GR" dirty="0"/>
          </a:p>
        </p:txBody>
      </p:sp>
      <p:pic>
        <p:nvPicPr>
          <p:cNvPr id="6" name="Εικόνα 5">
            <a:extLst>
              <a:ext uri="{FF2B5EF4-FFF2-40B4-BE49-F238E27FC236}">
                <a16:creationId xmlns:a16="http://schemas.microsoft.com/office/drawing/2014/main" id="{E76D6285-902F-45F4-8F9E-853657F875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
        <p:nvSpPr>
          <p:cNvPr id="8" name="Θέση κειμένου 3">
            <a:extLst>
              <a:ext uri="{FF2B5EF4-FFF2-40B4-BE49-F238E27FC236}">
                <a16:creationId xmlns:a16="http://schemas.microsoft.com/office/drawing/2014/main" id="{CF2A7EDF-FED3-4B87-8797-96DB363735C3}"/>
              </a:ext>
            </a:extLst>
          </p:cNvPr>
          <p:cNvSpPr txBox="1">
            <a:spLocks/>
          </p:cNvSpPr>
          <p:nvPr/>
        </p:nvSpPr>
        <p:spPr>
          <a:xfrm>
            <a:off x="914214" y="813816"/>
            <a:ext cx="8909050" cy="819371"/>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tabLst/>
              <a:defRPr sz="3600" b="0" i="0" u="none" strike="noStrike" cap="none" spc="0" baseline="0">
                <a:ln>
                  <a:noFill/>
                </a:ln>
                <a:solidFill>
                  <a:srgbClr val="000000"/>
                </a:solidFill>
                <a:uFillTx/>
                <a:latin typeface="Roboto Medium" panose="02000000000000000000" pitchFamily="2" charset="0"/>
                <a:ea typeface="Roboto Medium" panose="02000000000000000000" pitchFamily="2" charset="0"/>
                <a:cs typeface="Roboto Medium" panose="02000000000000000000" pitchFamily="2"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hangingPunct="1"/>
            <a:r>
              <a:rPr lang="el-GR" dirty="0"/>
              <a:t>Α. Μέτρα που στηρίζουν απευθείας τους εργαζόμενους</a:t>
            </a:r>
          </a:p>
        </p:txBody>
      </p:sp>
    </p:spTree>
    <p:extLst>
      <p:ext uri="{BB962C8B-B14F-4D97-AF65-F5344CB8AC3E}">
        <p14:creationId xmlns:p14="http://schemas.microsoft.com/office/powerpoint/2010/main" val="242186805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Τα σημερινά προβλήματα</a:t>
            </a:r>
          </a:p>
        </p:txBody>
      </p:sp>
      <p:pic>
        <p:nvPicPr>
          <p:cNvPr id="4" name="Εικόνα 3">
            <a:extLst>
              <a:ext uri="{FF2B5EF4-FFF2-40B4-BE49-F238E27FC236}">
                <a16:creationId xmlns:a16="http://schemas.microsoft.com/office/drawing/2014/main" id="{6D1A5A17-08AD-4A14-8A13-7C279F1B17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9921241" y="5687254"/>
            <a:ext cx="1876362" cy="966718"/>
          </a:xfrm>
          <a:prstGeom prst="rect">
            <a:avLst/>
          </a:prstGeom>
        </p:spPr>
      </p:pic>
    </p:spTree>
    <p:extLst>
      <p:ext uri="{BB962C8B-B14F-4D97-AF65-F5344CB8AC3E}">
        <p14:creationId xmlns:p14="http://schemas.microsoft.com/office/powerpoint/2010/main" val="277712359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39112"/>
            <a:ext cx="10306050" cy="4352544"/>
          </a:xfrm>
        </p:spPr>
        <p:txBody>
          <a:bodyPr/>
          <a:lstStyle/>
          <a:p>
            <a:pPr marL="65087" algn="ctr">
              <a:buClr>
                <a:schemeClr val="accent1"/>
              </a:buClr>
              <a:buSzPct val="80000"/>
            </a:pPr>
            <a:r>
              <a:rPr lang="el-GR" sz="2400" b="1" dirty="0">
                <a:solidFill>
                  <a:srgbClr val="20BDE6"/>
                </a:solidFill>
                <a:ea typeface="Century Gothic"/>
                <a:sym typeface="Century Gothic"/>
              </a:rPr>
              <a:t>5. Ισορροπία επαγγελματικής και οικογενειακής ζωής</a:t>
            </a:r>
            <a:endParaRPr lang="el-GR" sz="2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Άδεια </a:t>
            </a:r>
            <a:r>
              <a:rPr lang="el-GR" sz="2200" b="1" dirty="0">
                <a:solidFill>
                  <a:schemeClr val="dk1"/>
                </a:solidFill>
                <a:sym typeface="Century Gothic"/>
              </a:rPr>
              <a:t>πατρότητας</a:t>
            </a:r>
            <a:r>
              <a:rPr lang="el-GR" sz="2200" dirty="0">
                <a:solidFill>
                  <a:schemeClr val="dk1"/>
                </a:solidFill>
                <a:sym typeface="Century Gothic"/>
              </a:rPr>
              <a:t>: 14 ημέρες με αποδοχές έναντι 10 που προβλέπει η Οδηγία και 2 που ισχύει σήμερα</a:t>
            </a:r>
          </a:p>
          <a:p>
            <a:pPr marL="447675" lvl="0" indent="-382588" algn="just">
              <a:spcBef>
                <a:spcPts val="600"/>
              </a:spcBef>
              <a:buClr>
                <a:schemeClr val="accent1"/>
              </a:buClr>
              <a:buSzPct val="80000"/>
              <a:buFont typeface="Noto Sans Symbols"/>
              <a:buChar char="⦿"/>
            </a:pPr>
            <a:r>
              <a:rPr lang="el-GR" sz="2200" b="1" dirty="0">
                <a:solidFill>
                  <a:schemeClr val="dk1"/>
                </a:solidFill>
                <a:sym typeface="Century Gothic"/>
              </a:rPr>
              <a:t>Προστασία</a:t>
            </a:r>
            <a:r>
              <a:rPr lang="el-GR" sz="2200" dirty="0">
                <a:solidFill>
                  <a:schemeClr val="dk1"/>
                </a:solidFill>
                <a:sym typeface="Century Gothic"/>
              </a:rPr>
              <a:t> του νέου πατέρα κατά της απόλυσης για 6 μήνες από τη γέννηση του τέκνου. Περιορισμός αντικινήτρων για πρόσληψη γυναικών</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Παραμένει η προστασία της </a:t>
            </a:r>
            <a:r>
              <a:rPr lang="el-GR" sz="2200" b="1" dirty="0">
                <a:solidFill>
                  <a:schemeClr val="dk1"/>
                </a:solidFill>
                <a:sym typeface="Century Gothic"/>
              </a:rPr>
              <a:t>εγκύου</a:t>
            </a:r>
            <a:r>
              <a:rPr lang="el-GR" sz="2200" dirty="0">
                <a:solidFill>
                  <a:schemeClr val="dk1"/>
                </a:solidFill>
                <a:sym typeface="Century Gothic"/>
              </a:rPr>
              <a:t> και εργαζόμενης μητέρας για  18 μήνες μετά τον τοκετό </a:t>
            </a:r>
          </a:p>
          <a:p>
            <a:pPr marL="447675" lvl="0" indent="-382588" algn="just">
              <a:spcBef>
                <a:spcPts val="600"/>
              </a:spcBef>
              <a:buClr>
                <a:schemeClr val="accent1"/>
              </a:buClr>
              <a:buSzPct val="80000"/>
              <a:buFont typeface="Noto Sans Symbols"/>
              <a:buChar char="⦿"/>
            </a:pPr>
            <a:r>
              <a:rPr lang="el-GR" sz="2200" b="1" dirty="0">
                <a:solidFill>
                  <a:schemeClr val="dk1"/>
                </a:solidFill>
                <a:sym typeface="Century Gothic"/>
              </a:rPr>
              <a:t>Γονική</a:t>
            </a:r>
            <a:r>
              <a:rPr lang="el-GR" sz="2200" dirty="0">
                <a:solidFill>
                  <a:schemeClr val="dk1"/>
                </a:solidFill>
                <a:sym typeface="Century Gothic"/>
              </a:rPr>
              <a:t> άδεια 4 μηνών για κάθε γονέα με επιδότηση από τον ΟΑΕΔ για τους 2 μήνες</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Δικαίωμα </a:t>
            </a:r>
            <a:r>
              <a:rPr lang="el-GR" sz="2200" b="1" dirty="0">
                <a:solidFill>
                  <a:schemeClr val="dk1"/>
                </a:solidFill>
                <a:sym typeface="Century Gothic"/>
              </a:rPr>
              <a:t>ευέλικτων ρυθμίσεων </a:t>
            </a:r>
            <a:r>
              <a:rPr lang="el-GR" sz="2200" dirty="0">
                <a:solidFill>
                  <a:schemeClr val="dk1"/>
                </a:solidFill>
                <a:sym typeface="Century Gothic"/>
              </a:rPr>
              <a:t>(π.χ. τηλεργασία, ευέλικτο ωράριο, μερική απασχόληση) για γονείς και φροντιστές</a:t>
            </a:r>
          </a:p>
          <a:p>
            <a:pPr marL="447675" indent="-382588" algn="just">
              <a:spcBef>
                <a:spcPts val="600"/>
              </a:spcBef>
              <a:buClr>
                <a:schemeClr val="accent1"/>
              </a:buClr>
              <a:buSzPct val="80000"/>
              <a:buFont typeface="Noto Sans Symbols"/>
              <a:buChar char="⦿"/>
            </a:pPr>
            <a:r>
              <a:rPr lang="el-GR" sz="2400" dirty="0">
                <a:solidFill>
                  <a:schemeClr val="dk1"/>
                </a:solidFill>
                <a:sym typeface="Century Gothic"/>
              </a:rPr>
              <a:t>Απουσία 2 ημέρες κατ’ έτος με αποδοχές για λόγους </a:t>
            </a:r>
            <a:r>
              <a:rPr lang="el-GR" sz="2400" b="1" dirty="0">
                <a:solidFill>
                  <a:schemeClr val="dk1"/>
                </a:solidFill>
                <a:sym typeface="Century Gothic"/>
              </a:rPr>
              <a:t>ανωτέρας βίας</a:t>
            </a:r>
          </a:p>
          <a:p>
            <a:pPr marL="447675" lvl="0" indent="-382588" algn="just">
              <a:spcBef>
                <a:spcPts val="600"/>
              </a:spcBef>
              <a:buClr>
                <a:schemeClr val="accent1"/>
              </a:buClr>
              <a:buSzPct val="80000"/>
              <a:buFont typeface="Noto Sans Symbols"/>
              <a:buChar char="⦿"/>
            </a:pPr>
            <a:endParaRPr lang="el-GR" sz="2200" dirty="0">
              <a:solidFill>
                <a:schemeClr val="dk1"/>
              </a:solidFill>
              <a:sym typeface="Century Gothic"/>
            </a:endParaRPr>
          </a:p>
          <a:p>
            <a:pPr marL="447675" lvl="0" indent="-382588" algn="just">
              <a:spcBef>
                <a:spcPts val="600"/>
              </a:spcBef>
              <a:buClr>
                <a:schemeClr val="accent1"/>
              </a:buClr>
              <a:buSzPct val="80000"/>
              <a:buFont typeface="Noto Sans Symbols"/>
              <a:buChar char="⦿"/>
            </a:pPr>
            <a:endParaRPr lang="el-GR" sz="2200" dirty="0">
              <a:solidFill>
                <a:schemeClr val="dk1"/>
              </a:solidFill>
              <a:sym typeface="Century Gothic"/>
            </a:endParaRP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5EC48F96-569B-4B86-B2C8-26B212C73FB8}"/>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20</a:t>
            </a:fld>
            <a:endParaRPr lang="el-GR" dirty="0"/>
          </a:p>
        </p:txBody>
      </p:sp>
      <p:pic>
        <p:nvPicPr>
          <p:cNvPr id="6" name="Εικόνα 5">
            <a:extLst>
              <a:ext uri="{FF2B5EF4-FFF2-40B4-BE49-F238E27FC236}">
                <a16:creationId xmlns:a16="http://schemas.microsoft.com/office/drawing/2014/main" id="{F2285D07-87AA-4D33-8D9C-D4FF4CBD10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
        <p:nvSpPr>
          <p:cNvPr id="8" name="Θέση κειμένου 3">
            <a:extLst>
              <a:ext uri="{FF2B5EF4-FFF2-40B4-BE49-F238E27FC236}">
                <a16:creationId xmlns:a16="http://schemas.microsoft.com/office/drawing/2014/main" id="{C5747015-E67B-4415-8CE4-FA6219AEF40A}"/>
              </a:ext>
            </a:extLst>
          </p:cNvPr>
          <p:cNvSpPr txBox="1">
            <a:spLocks/>
          </p:cNvSpPr>
          <p:nvPr/>
        </p:nvSpPr>
        <p:spPr>
          <a:xfrm>
            <a:off x="914214" y="813816"/>
            <a:ext cx="8909050" cy="819371"/>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tabLst/>
              <a:defRPr sz="3600" b="0" i="0" u="none" strike="noStrike" cap="none" spc="0" baseline="0">
                <a:ln>
                  <a:noFill/>
                </a:ln>
                <a:solidFill>
                  <a:srgbClr val="000000"/>
                </a:solidFill>
                <a:uFillTx/>
                <a:latin typeface="Roboto Medium" panose="02000000000000000000" pitchFamily="2" charset="0"/>
                <a:ea typeface="Roboto Medium" panose="02000000000000000000" pitchFamily="2" charset="0"/>
                <a:cs typeface="Roboto Medium" panose="02000000000000000000" pitchFamily="2"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hangingPunct="1"/>
            <a:r>
              <a:rPr lang="el-GR" dirty="0"/>
              <a:t>Α. Μέτρα που στηρίζουν απευθείας τους εργαζόμενους</a:t>
            </a:r>
          </a:p>
        </p:txBody>
      </p:sp>
    </p:spTree>
    <p:extLst>
      <p:ext uri="{BB962C8B-B14F-4D97-AF65-F5344CB8AC3E}">
        <p14:creationId xmlns:p14="http://schemas.microsoft.com/office/powerpoint/2010/main" val="186187988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02536"/>
            <a:ext cx="10306050" cy="4325112"/>
          </a:xfrm>
        </p:spPr>
        <p:txBody>
          <a:bodyPr/>
          <a:lstStyle/>
          <a:p>
            <a:pPr marL="65087" algn="ctr">
              <a:buClr>
                <a:schemeClr val="accent1"/>
              </a:buClr>
              <a:buSzPct val="80000"/>
            </a:pPr>
            <a:r>
              <a:rPr lang="el-GR" sz="2400" b="1" dirty="0">
                <a:solidFill>
                  <a:srgbClr val="20BDE6"/>
                </a:solidFill>
                <a:ea typeface="Century Gothic"/>
                <a:sym typeface="Century Gothic"/>
              </a:rPr>
              <a:t>5. Ισορροπία επαγγελματικής και οικογενειακής ζωής</a:t>
            </a:r>
            <a:endParaRPr lang="el-GR" sz="2400" dirty="0">
              <a:solidFill>
                <a:srgbClr val="20BDE6"/>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Άδεια </a:t>
            </a:r>
            <a:r>
              <a:rPr lang="el-GR" sz="2100" b="1" dirty="0">
                <a:solidFill>
                  <a:schemeClr val="dk1"/>
                </a:solidFill>
                <a:sym typeface="Century Gothic"/>
              </a:rPr>
              <a:t>φροντιστή</a:t>
            </a:r>
            <a:r>
              <a:rPr lang="el-GR" sz="2100" dirty="0">
                <a:solidFill>
                  <a:schemeClr val="dk1"/>
                </a:solidFill>
                <a:sym typeface="Century Gothic"/>
              </a:rPr>
              <a:t> για συγγενείς ή συνοίκους που αντιμετωπίζουν σοβαρό πρόβλημα υγείας</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Επέκταση της άδειας λοχείας 9 εβδομάδων μετά τη γέννα και στην </a:t>
            </a:r>
            <a:r>
              <a:rPr lang="el-GR" sz="2100" b="1" dirty="0">
                <a:solidFill>
                  <a:schemeClr val="dk1"/>
                </a:solidFill>
                <a:sym typeface="Century Gothic"/>
              </a:rPr>
              <a:t>υιοθεσία τέκνου</a:t>
            </a:r>
            <a:endParaRPr lang="en-US" sz="2100" b="1"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Επέκταση της ειδικής άδειας προστασίας της μητρότητας</a:t>
            </a:r>
            <a:r>
              <a:rPr lang="en-US" sz="2100" dirty="0">
                <a:solidFill>
                  <a:schemeClr val="dk1"/>
                </a:solidFill>
                <a:sym typeface="Century Gothic"/>
              </a:rPr>
              <a:t> </a:t>
            </a:r>
            <a:r>
              <a:rPr lang="el-GR" sz="2100" dirty="0">
                <a:solidFill>
                  <a:schemeClr val="dk1"/>
                </a:solidFill>
                <a:sym typeface="Century Gothic"/>
              </a:rPr>
              <a:t>6 μηνών με επιδότηση από τον ΟΑΕΔ και στην </a:t>
            </a:r>
            <a:r>
              <a:rPr lang="el-GR" sz="2100" b="1" dirty="0">
                <a:solidFill>
                  <a:schemeClr val="dk1"/>
                </a:solidFill>
                <a:sym typeface="Century Gothic"/>
              </a:rPr>
              <a:t>υιοθεσία τέκνου</a:t>
            </a:r>
            <a:endParaRPr lang="el-GR" sz="21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Επέκταση του μειωμένου ωραρίου (</a:t>
            </a:r>
            <a:r>
              <a:rPr lang="el-GR" sz="2100" b="1" dirty="0">
                <a:solidFill>
                  <a:schemeClr val="dk1"/>
                </a:solidFill>
                <a:sym typeface="Century Gothic"/>
              </a:rPr>
              <a:t>άδεια </a:t>
            </a:r>
            <a:r>
              <a:rPr lang="el-GR" sz="2100" dirty="0">
                <a:solidFill>
                  <a:schemeClr val="dk1"/>
                </a:solidFill>
                <a:sym typeface="Century Gothic"/>
              </a:rPr>
              <a:t>φροντίδας τέκνου) και στην μητέρα που απέκτησε τέκνο με τη διαδικασία της παρένθετης μητρότητας</a:t>
            </a:r>
            <a:endParaRPr lang="el-GR" sz="2100" b="1"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Θέσπιση άδειας 7 ημερών για υποβολή σε διαδικασίες </a:t>
            </a:r>
            <a:r>
              <a:rPr lang="el-GR" sz="2100" b="1" dirty="0">
                <a:solidFill>
                  <a:schemeClr val="dk1"/>
                </a:solidFill>
                <a:sym typeface="Century Gothic"/>
              </a:rPr>
              <a:t>υποβοηθούμενης αναπαραγωγής</a:t>
            </a:r>
          </a:p>
          <a:p>
            <a:pPr marL="447675" lvl="0" indent="-382588" algn="just">
              <a:spcBef>
                <a:spcPts val="600"/>
              </a:spcBef>
              <a:buClr>
                <a:schemeClr val="accent1"/>
              </a:buClr>
              <a:buSzPct val="80000"/>
              <a:buFont typeface="Noto Sans Symbols"/>
              <a:buChar char="⦿"/>
            </a:pPr>
            <a:r>
              <a:rPr lang="el-GR" sz="2100" b="1" dirty="0">
                <a:solidFill>
                  <a:schemeClr val="dk1"/>
                </a:solidFill>
                <a:sym typeface="Century Gothic"/>
              </a:rPr>
              <a:t>Άκυρη </a:t>
            </a:r>
            <a:r>
              <a:rPr lang="el-GR" sz="2100" dirty="0">
                <a:solidFill>
                  <a:schemeClr val="dk1"/>
                </a:solidFill>
                <a:sym typeface="Century Gothic"/>
              </a:rPr>
              <a:t>η απόλυση εργαζομένου επειδή ζήτησε ή έλαβε άδεια - </a:t>
            </a:r>
            <a:r>
              <a:rPr lang="el-GR" sz="2100" b="1" dirty="0">
                <a:solidFill>
                  <a:schemeClr val="dk1"/>
                </a:solidFill>
                <a:sym typeface="Century Gothic"/>
              </a:rPr>
              <a:t>Αντιστροφή</a:t>
            </a:r>
            <a:r>
              <a:rPr lang="el-GR" sz="2100" dirty="0">
                <a:solidFill>
                  <a:schemeClr val="dk1"/>
                </a:solidFill>
                <a:sym typeface="Century Gothic"/>
              </a:rPr>
              <a:t> του βάρους της απόδειξης υπέρ του εργαζομένου στο Δικαστήριο</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D8AE5F06-9B52-4228-A5E7-ACC2787F67A4}"/>
              </a:ext>
            </a:extLst>
          </p:cNvPr>
          <p:cNvSpPr>
            <a:spLocks noGrp="1"/>
          </p:cNvSpPr>
          <p:nvPr>
            <p:ph type="sldNum" sz="quarter" idx="2"/>
          </p:nvPr>
        </p:nvSpPr>
        <p:spPr>
          <a:xfrm>
            <a:off x="15287" y="6540500"/>
            <a:ext cx="306174" cy="287258"/>
          </a:xfrm>
        </p:spPr>
        <p:txBody>
          <a:bodyPr/>
          <a:lstStyle/>
          <a:p>
            <a:fld id="{86CB4B4D-7CA3-9044-876B-883B54F8677D}" type="slidenum">
              <a:rPr lang="el-GR" smtClean="0"/>
              <a:t>21</a:t>
            </a:fld>
            <a:endParaRPr lang="el-GR" dirty="0"/>
          </a:p>
        </p:txBody>
      </p:sp>
      <p:sp>
        <p:nvSpPr>
          <p:cNvPr id="7" name="Θέση κειμένου 3">
            <a:extLst>
              <a:ext uri="{FF2B5EF4-FFF2-40B4-BE49-F238E27FC236}">
                <a16:creationId xmlns:a16="http://schemas.microsoft.com/office/drawing/2014/main" id="{4791E799-F3EC-4F52-A592-A36FF819204B}"/>
              </a:ext>
            </a:extLst>
          </p:cNvPr>
          <p:cNvSpPr txBox="1">
            <a:spLocks/>
          </p:cNvSpPr>
          <p:nvPr/>
        </p:nvSpPr>
        <p:spPr>
          <a:xfrm>
            <a:off x="914214" y="813816"/>
            <a:ext cx="8909050" cy="819371"/>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tabLst/>
              <a:defRPr sz="3600" b="0" i="0" u="none" strike="noStrike" cap="none" spc="0" baseline="0">
                <a:ln>
                  <a:noFill/>
                </a:ln>
                <a:solidFill>
                  <a:srgbClr val="000000"/>
                </a:solidFill>
                <a:uFillTx/>
                <a:latin typeface="Roboto Medium" panose="02000000000000000000" pitchFamily="2" charset="0"/>
                <a:ea typeface="Roboto Medium" panose="02000000000000000000" pitchFamily="2" charset="0"/>
                <a:cs typeface="Roboto Medium" panose="02000000000000000000" pitchFamily="2"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hangingPunct="1"/>
            <a:r>
              <a:rPr lang="el-GR" dirty="0"/>
              <a:t>Α. Μέτρα που στηρίζουν απευθείας τους εργαζόμενους</a:t>
            </a:r>
          </a:p>
        </p:txBody>
      </p:sp>
      <p:pic>
        <p:nvPicPr>
          <p:cNvPr id="8" name="Εικόνα 7">
            <a:extLst>
              <a:ext uri="{FF2B5EF4-FFF2-40B4-BE49-F238E27FC236}">
                <a16:creationId xmlns:a16="http://schemas.microsoft.com/office/drawing/2014/main" id="{CC00CACF-707F-466B-9FFB-DDBC6F3D6E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19742313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078224"/>
          </a:xfrm>
        </p:spPr>
        <p:txBody>
          <a:bodyPr/>
          <a:lstStyle/>
          <a:p>
            <a:pPr marL="65087" algn="ctr">
              <a:buClr>
                <a:schemeClr val="accent1"/>
              </a:buClr>
              <a:buSzPct val="80000"/>
            </a:pPr>
            <a:r>
              <a:rPr lang="el-GR" sz="2200" b="1" dirty="0">
                <a:solidFill>
                  <a:srgbClr val="20BDE6"/>
                </a:solidFill>
                <a:ea typeface="Century Gothic"/>
                <a:sym typeface="Century Gothic"/>
              </a:rPr>
              <a:t>6. Τηλεργασία</a:t>
            </a:r>
            <a:endParaRPr lang="en-US" sz="1000" dirty="0">
              <a:solidFill>
                <a:srgbClr val="20BDE6"/>
              </a:solidFill>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Η Ελλάδα από τις πρώτες χώρες της ΕΕ και του ΟΟΣΑ, μετά τη Γαλλία και την Ιταλία, που νομοθετεί την αναγνώριση του δικαιώματος </a:t>
            </a:r>
            <a:r>
              <a:rPr lang="el-GR" sz="2200" b="1" dirty="0">
                <a:solidFill>
                  <a:schemeClr val="dk1"/>
                </a:solidFill>
                <a:sym typeface="Century Gothic"/>
              </a:rPr>
              <a:t>αποσύνδεσης</a:t>
            </a:r>
            <a:endParaRPr lang="el-GR" sz="2200" dirty="0">
              <a:solidFill>
                <a:schemeClr val="dk1"/>
              </a:solidFill>
              <a:sym typeface="Century Gothic"/>
            </a:endParaRPr>
          </a:p>
          <a:p>
            <a:pPr marL="447675" indent="-382588" algn="just">
              <a:spcBef>
                <a:spcPts val="600"/>
              </a:spcBef>
              <a:buClr>
                <a:schemeClr val="accent1"/>
              </a:buClr>
              <a:buSzPct val="80000"/>
              <a:buFont typeface="Noto Sans Symbols"/>
              <a:buChar char="⦿"/>
            </a:pPr>
            <a:r>
              <a:rPr lang="el-GR" sz="2200" b="1" dirty="0">
                <a:solidFill>
                  <a:schemeClr val="dk1"/>
                </a:solidFill>
                <a:sym typeface="Century Gothic"/>
              </a:rPr>
              <a:t>Δικαίωμα</a:t>
            </a:r>
            <a:r>
              <a:rPr lang="el-GR" sz="2200" dirty="0">
                <a:solidFill>
                  <a:schemeClr val="dk1"/>
                </a:solidFill>
                <a:sym typeface="Century Gothic"/>
              </a:rPr>
              <a:t> κάθε </a:t>
            </a:r>
            <a:r>
              <a:rPr lang="el-GR" sz="2200" dirty="0" err="1">
                <a:solidFill>
                  <a:schemeClr val="dk1"/>
                </a:solidFill>
                <a:sym typeface="Century Gothic"/>
              </a:rPr>
              <a:t>τηλεργαζόμενου</a:t>
            </a:r>
            <a:r>
              <a:rPr lang="el-GR" sz="2200" dirty="0">
                <a:solidFill>
                  <a:schemeClr val="dk1"/>
                </a:solidFill>
                <a:sym typeface="Century Gothic"/>
              </a:rPr>
              <a:t> να απέχει από την παροχή εργασίας με τηλεφωνικό, ηλεκτρονικό ή ψηφιακό τρόπο, εκτός ωραρίου εργασίας και κατά τη διάρκεια των αδειών του</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Η τηλεργασία επιβάλλεται </a:t>
            </a:r>
            <a:r>
              <a:rPr lang="el-GR" sz="2200" b="1" dirty="0">
                <a:solidFill>
                  <a:schemeClr val="dk1"/>
                </a:solidFill>
                <a:sym typeface="Century Gothic"/>
              </a:rPr>
              <a:t>με συμφωνία </a:t>
            </a:r>
            <a:r>
              <a:rPr lang="el-GR" sz="2200" dirty="0">
                <a:solidFill>
                  <a:schemeClr val="dk1"/>
                </a:solidFill>
                <a:sym typeface="Century Gothic"/>
              </a:rPr>
              <a:t>μεταξύ εργαζομένων και εργοδοτών - Κατ’ εξαίρεση μόνο για λόγους </a:t>
            </a:r>
            <a:r>
              <a:rPr lang="el-GR" sz="2200" b="1" dirty="0">
                <a:solidFill>
                  <a:schemeClr val="dk1"/>
                </a:solidFill>
                <a:sym typeface="Century Gothic"/>
              </a:rPr>
              <a:t>δημόσιας υγείας</a:t>
            </a:r>
            <a:r>
              <a:rPr lang="el-GR" sz="2200" dirty="0">
                <a:solidFill>
                  <a:schemeClr val="dk1"/>
                </a:solidFill>
                <a:sym typeface="Century Gothic"/>
              </a:rPr>
              <a:t> ή υγείας του εργαζομένου μπορεί να εισάγεται </a:t>
            </a:r>
            <a:r>
              <a:rPr lang="el-GR" sz="2200" b="1" dirty="0">
                <a:solidFill>
                  <a:schemeClr val="dk1"/>
                </a:solidFill>
                <a:sym typeface="Century Gothic"/>
              </a:rPr>
              <a:t>μονομερώς</a:t>
            </a:r>
          </a:p>
          <a:p>
            <a:pPr marL="447675" lvl="0" indent="-382588" algn="just">
              <a:spcBef>
                <a:spcPts val="600"/>
              </a:spcBef>
              <a:buClr>
                <a:schemeClr val="accent1"/>
              </a:buClr>
              <a:buSzPct val="80000"/>
              <a:buFont typeface="Noto Sans Symbols"/>
              <a:buChar char="⦿"/>
            </a:pPr>
            <a:r>
              <a:rPr lang="el-GR" sz="2200" dirty="0">
                <a:solidFill>
                  <a:schemeClr val="tx1"/>
                </a:solidFill>
                <a:sym typeface="Century Gothic"/>
              </a:rPr>
              <a:t>Ο εργοδότης αναλαμβάνει το </a:t>
            </a:r>
            <a:r>
              <a:rPr lang="el-GR" sz="2200" b="1" dirty="0">
                <a:solidFill>
                  <a:schemeClr val="tx1"/>
                </a:solidFill>
                <a:sym typeface="Century Gothic"/>
              </a:rPr>
              <a:t>κόστος </a:t>
            </a:r>
            <a:r>
              <a:rPr lang="el-GR" sz="2200" dirty="0">
                <a:solidFill>
                  <a:schemeClr val="tx1"/>
                </a:solidFill>
                <a:sym typeface="Century Gothic"/>
              </a:rPr>
              <a:t>του εξοπλισμού, της συντήρησης και των τηλεπικοινωνιών</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112D0175-A806-40C5-BF89-BDE638AD67FC}"/>
              </a:ext>
            </a:extLst>
          </p:cNvPr>
          <p:cNvSpPr>
            <a:spLocks noGrp="1"/>
          </p:cNvSpPr>
          <p:nvPr>
            <p:ph type="sldNum" sz="quarter" idx="2"/>
          </p:nvPr>
        </p:nvSpPr>
        <p:spPr>
          <a:xfrm>
            <a:off x="-3001" y="6540500"/>
            <a:ext cx="306174" cy="287258"/>
          </a:xfrm>
        </p:spPr>
        <p:txBody>
          <a:bodyPr/>
          <a:lstStyle/>
          <a:p>
            <a:fld id="{86CB4B4D-7CA3-9044-876B-883B54F8677D}" type="slidenum">
              <a:rPr lang="el-GR" smtClean="0"/>
              <a:t>22</a:t>
            </a:fld>
            <a:endParaRPr lang="el-GR" dirty="0"/>
          </a:p>
        </p:txBody>
      </p:sp>
      <p:pic>
        <p:nvPicPr>
          <p:cNvPr id="6" name="Εικόνα 5">
            <a:extLst>
              <a:ext uri="{FF2B5EF4-FFF2-40B4-BE49-F238E27FC236}">
                <a16:creationId xmlns:a16="http://schemas.microsoft.com/office/drawing/2014/main" id="{9163D9B6-527E-4ED5-9C2A-E42AD3CDB7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8874529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078224"/>
          </a:xfrm>
        </p:spPr>
        <p:txBody>
          <a:bodyPr/>
          <a:lstStyle/>
          <a:p>
            <a:pPr marL="65087" algn="ctr">
              <a:buClr>
                <a:schemeClr val="accent1"/>
              </a:buClr>
              <a:buSzPct val="80000"/>
            </a:pPr>
            <a:r>
              <a:rPr lang="el-GR" sz="2200" b="1" dirty="0">
                <a:solidFill>
                  <a:srgbClr val="20BDE6"/>
                </a:solidFill>
                <a:ea typeface="Century Gothic"/>
                <a:sym typeface="Century Gothic"/>
              </a:rPr>
              <a:t>6. Τηλεργασία</a:t>
            </a:r>
            <a:endParaRPr lang="en-US" sz="10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Απαγορεύεται η χρήση της </a:t>
            </a:r>
            <a:r>
              <a:rPr lang="el-GR" sz="2300" b="1" dirty="0">
                <a:solidFill>
                  <a:schemeClr val="dk1"/>
                </a:solidFill>
                <a:sym typeface="Century Gothic"/>
              </a:rPr>
              <a:t>κάμερας</a:t>
            </a:r>
            <a:r>
              <a:rPr lang="el-GR" sz="2300" dirty="0">
                <a:solidFill>
                  <a:schemeClr val="dk1"/>
                </a:solidFill>
                <a:sym typeface="Century Gothic"/>
              </a:rPr>
              <a:t> για τον έλεγχο της απόδοσης του </a:t>
            </a:r>
            <a:r>
              <a:rPr lang="el-GR" sz="2300" dirty="0" err="1">
                <a:solidFill>
                  <a:schemeClr val="dk1"/>
                </a:solidFill>
                <a:sym typeface="Century Gothic"/>
              </a:rPr>
              <a:t>τηλεργαζομένου</a:t>
            </a:r>
            <a:endParaRPr lang="el-GR" sz="23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Ο εργοδότης είναι υπεύθυνος για την προστασία της </a:t>
            </a:r>
            <a:r>
              <a:rPr lang="el-GR" sz="2300" b="1" dirty="0">
                <a:solidFill>
                  <a:schemeClr val="dk1"/>
                </a:solidFill>
                <a:sym typeface="Century Gothic"/>
              </a:rPr>
              <a:t>υγείας</a:t>
            </a:r>
            <a:r>
              <a:rPr lang="el-GR" sz="2300" dirty="0">
                <a:solidFill>
                  <a:schemeClr val="dk1"/>
                </a:solidFill>
                <a:sym typeface="Century Gothic"/>
              </a:rPr>
              <a:t> και της επαγγελματικής ασφάλειας του </a:t>
            </a:r>
            <a:r>
              <a:rPr lang="el-GR" sz="2300" dirty="0" err="1">
                <a:solidFill>
                  <a:schemeClr val="dk1"/>
                </a:solidFill>
                <a:sym typeface="Century Gothic"/>
              </a:rPr>
              <a:t>τηλεργαζομένου</a:t>
            </a:r>
            <a:endParaRPr lang="el-GR" sz="23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Οι </a:t>
            </a:r>
            <a:r>
              <a:rPr lang="el-GR" sz="2300" dirty="0" err="1">
                <a:solidFill>
                  <a:schemeClr val="dk1"/>
                </a:solidFill>
                <a:sym typeface="Century Gothic"/>
              </a:rPr>
              <a:t>τηλεργαζόμενοι</a:t>
            </a:r>
            <a:r>
              <a:rPr lang="el-GR" sz="2300" dirty="0">
                <a:solidFill>
                  <a:schemeClr val="dk1"/>
                </a:solidFill>
                <a:sym typeface="Century Gothic"/>
              </a:rPr>
              <a:t> έχουν τα ίδια </a:t>
            </a:r>
            <a:r>
              <a:rPr lang="el-GR" sz="2300" b="1" dirty="0">
                <a:solidFill>
                  <a:schemeClr val="dk1"/>
                </a:solidFill>
                <a:sym typeface="Century Gothic"/>
              </a:rPr>
              <a:t>δικαιώματα</a:t>
            </a:r>
            <a:r>
              <a:rPr lang="el-GR" sz="2300" dirty="0">
                <a:solidFill>
                  <a:schemeClr val="dk1"/>
                </a:solidFill>
                <a:sym typeface="Century Gothic"/>
              </a:rPr>
              <a:t> και </a:t>
            </a:r>
            <a:r>
              <a:rPr lang="el-GR" sz="2300" b="1" dirty="0">
                <a:solidFill>
                  <a:schemeClr val="dk1"/>
                </a:solidFill>
                <a:sym typeface="Century Gothic"/>
              </a:rPr>
              <a:t>υποχρεώσεις</a:t>
            </a:r>
            <a:r>
              <a:rPr lang="el-GR" sz="2300" dirty="0">
                <a:solidFill>
                  <a:schemeClr val="dk1"/>
                </a:solidFill>
                <a:sym typeface="Century Gothic"/>
              </a:rPr>
              <a:t> με τους εργαζομένους εντός των εγκαταστάσεων της επιχείρησης</a:t>
            </a: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Δικαίωμα πρόσβασης της </a:t>
            </a:r>
            <a:r>
              <a:rPr lang="el-GR" sz="2300" b="1" dirty="0">
                <a:solidFill>
                  <a:schemeClr val="dk1"/>
                </a:solidFill>
                <a:sym typeface="Century Gothic"/>
              </a:rPr>
              <a:t>Επιθεώρησης Εργασίας </a:t>
            </a:r>
            <a:r>
              <a:rPr lang="el-GR" sz="2300" dirty="0">
                <a:solidFill>
                  <a:schemeClr val="dk1"/>
                </a:solidFill>
                <a:sym typeface="Century Gothic"/>
              </a:rPr>
              <a:t>στα δεδομένα της επικοινωνίας της επιχείρησης και του </a:t>
            </a:r>
            <a:r>
              <a:rPr lang="el-GR" sz="2300" dirty="0" err="1">
                <a:solidFill>
                  <a:schemeClr val="dk1"/>
                </a:solidFill>
                <a:sym typeface="Century Gothic"/>
              </a:rPr>
              <a:t>τηλεργαζομένου</a:t>
            </a:r>
            <a:r>
              <a:rPr lang="el-GR" sz="2300" dirty="0">
                <a:solidFill>
                  <a:schemeClr val="dk1"/>
                </a:solidFill>
                <a:sym typeface="Century Gothic"/>
              </a:rPr>
              <a:t> για τον έλεγχο τήρησης του ωραρίου εργασίας</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51F5CAEE-2132-49A2-95A2-CEF13C489EBB}"/>
              </a:ext>
            </a:extLst>
          </p:cNvPr>
          <p:cNvSpPr>
            <a:spLocks noGrp="1"/>
          </p:cNvSpPr>
          <p:nvPr>
            <p:ph type="sldNum" sz="quarter" idx="2"/>
          </p:nvPr>
        </p:nvSpPr>
        <p:spPr>
          <a:xfrm>
            <a:off x="0" y="6540500"/>
            <a:ext cx="306174" cy="287258"/>
          </a:xfrm>
        </p:spPr>
        <p:txBody>
          <a:bodyPr/>
          <a:lstStyle/>
          <a:p>
            <a:fld id="{86CB4B4D-7CA3-9044-876B-883B54F8677D}" type="slidenum">
              <a:rPr lang="el-GR" smtClean="0"/>
              <a:t>23</a:t>
            </a:fld>
            <a:endParaRPr lang="el-GR" dirty="0"/>
          </a:p>
        </p:txBody>
      </p:sp>
      <p:pic>
        <p:nvPicPr>
          <p:cNvPr id="6" name="Εικόνα 5">
            <a:extLst>
              <a:ext uri="{FF2B5EF4-FFF2-40B4-BE49-F238E27FC236}">
                <a16:creationId xmlns:a16="http://schemas.microsoft.com/office/drawing/2014/main" id="{575A5483-0E41-4FAA-86C5-028E0495AD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403130799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078224"/>
          </a:xfrm>
        </p:spPr>
        <p:txBody>
          <a:bodyPr/>
          <a:lstStyle/>
          <a:p>
            <a:pPr marL="65087" algn="ctr">
              <a:buClr>
                <a:schemeClr val="accent1"/>
              </a:buClr>
              <a:buSzPct val="80000"/>
            </a:pPr>
            <a:r>
              <a:rPr lang="el-GR" sz="2400" b="1" dirty="0">
                <a:solidFill>
                  <a:srgbClr val="20BDE6"/>
                </a:solidFill>
                <a:ea typeface="Century Gothic"/>
                <a:sym typeface="Century Gothic"/>
              </a:rPr>
              <a:t>7. Εργατοτεχνίτες</a:t>
            </a:r>
            <a:endParaRPr lang="el-GR" sz="2400" b="1" dirty="0">
              <a:solidFill>
                <a:srgbClr val="20BDE6"/>
              </a:solidFill>
            </a:endParaRPr>
          </a:p>
          <a:p>
            <a:pPr marL="65087" lvl="0" algn="just">
              <a:buClr>
                <a:schemeClr val="accent1"/>
              </a:buClr>
              <a:buSzPct val="80000"/>
            </a:pPr>
            <a:endParaRPr lang="el-GR" sz="2400" dirty="0">
              <a:solidFill>
                <a:schemeClr val="dk1"/>
              </a:solidFill>
              <a:sym typeface="Century Gothic"/>
            </a:endParaRPr>
          </a:p>
          <a:p>
            <a:pPr marL="447675" lvl="0" indent="-382588" algn="just">
              <a:buClr>
                <a:schemeClr val="accent1"/>
              </a:buClr>
              <a:buSzPct val="80000"/>
              <a:buFont typeface="Noto Sans Symbols"/>
              <a:buChar char="⦿"/>
            </a:pPr>
            <a:r>
              <a:rPr lang="el-GR" sz="2400" dirty="0">
                <a:solidFill>
                  <a:schemeClr val="dk1"/>
                </a:solidFill>
                <a:sym typeface="Century Gothic"/>
              </a:rPr>
              <a:t>Κατάργηση της </a:t>
            </a:r>
            <a:r>
              <a:rPr lang="el-GR" sz="2400" b="1" dirty="0">
                <a:solidFill>
                  <a:schemeClr val="dk1"/>
                </a:solidFill>
                <a:sym typeface="Century Gothic"/>
              </a:rPr>
              <a:t>διάκρισης</a:t>
            </a:r>
            <a:r>
              <a:rPr lang="el-GR" sz="2400" dirty="0">
                <a:solidFill>
                  <a:schemeClr val="dk1"/>
                </a:solidFill>
                <a:sym typeface="Century Gothic"/>
              </a:rPr>
              <a:t> μεταξύ υπαλλήλων και εργατοτεχνιτών ως προς τις αποζημιώσεις απόλυσης</a:t>
            </a:r>
          </a:p>
          <a:p>
            <a:pPr marL="447675" lvl="0" indent="-382588" algn="just">
              <a:buClr>
                <a:schemeClr val="accent1"/>
              </a:buClr>
              <a:buSzPct val="80000"/>
              <a:buFont typeface="Noto Sans Symbols"/>
              <a:buChar char="⦿"/>
            </a:pPr>
            <a:r>
              <a:rPr lang="el-GR" sz="2400" dirty="0">
                <a:solidFill>
                  <a:schemeClr val="dk1"/>
                </a:solidFill>
                <a:sym typeface="Century Gothic"/>
              </a:rPr>
              <a:t>Ικανοποιείται πάγιο αίτημα - Οι </a:t>
            </a:r>
            <a:r>
              <a:rPr lang="el-GR" sz="2400" b="1" dirty="0">
                <a:solidFill>
                  <a:schemeClr val="dk1"/>
                </a:solidFill>
                <a:sym typeface="Century Gothic"/>
              </a:rPr>
              <a:t>αποζημιώσεις</a:t>
            </a:r>
            <a:r>
              <a:rPr lang="el-GR" sz="2400" dirty="0">
                <a:solidFill>
                  <a:schemeClr val="dk1"/>
                </a:solidFill>
                <a:sym typeface="Century Gothic"/>
              </a:rPr>
              <a:t> των εργατοτεχνιτών που ήταν λίγα μεροκάματα εξισώνονται με εκείνες των υπαλλήλων (μισθοί έως 12 μηνών)</a:t>
            </a:r>
          </a:p>
        </p:txBody>
      </p:sp>
      <p:sp>
        <p:nvSpPr>
          <p:cNvPr id="2" name="Θέση αριθμού διαφάνειας 1">
            <a:extLst>
              <a:ext uri="{FF2B5EF4-FFF2-40B4-BE49-F238E27FC236}">
                <a16:creationId xmlns:a16="http://schemas.microsoft.com/office/drawing/2014/main" id="{B2E95732-8DB0-4702-B4CC-B5D7CA425F06}"/>
              </a:ext>
            </a:extLst>
          </p:cNvPr>
          <p:cNvSpPr>
            <a:spLocks noGrp="1"/>
          </p:cNvSpPr>
          <p:nvPr>
            <p:ph type="sldNum" sz="quarter" idx="2"/>
          </p:nvPr>
        </p:nvSpPr>
        <p:spPr>
          <a:xfrm>
            <a:off x="0" y="6540500"/>
            <a:ext cx="306174" cy="287258"/>
          </a:xfrm>
        </p:spPr>
        <p:txBody>
          <a:bodyPr/>
          <a:lstStyle/>
          <a:p>
            <a:fld id="{86CB4B4D-7CA3-9044-876B-883B54F8677D}" type="slidenum">
              <a:rPr lang="el-GR" smtClean="0"/>
              <a:t>24</a:t>
            </a:fld>
            <a:endParaRPr lang="el-GR" dirty="0"/>
          </a:p>
        </p:txBody>
      </p:sp>
      <p:pic>
        <p:nvPicPr>
          <p:cNvPr id="6" name="Εικόνα 5">
            <a:extLst>
              <a:ext uri="{FF2B5EF4-FFF2-40B4-BE49-F238E27FC236}">
                <a16:creationId xmlns:a16="http://schemas.microsoft.com/office/drawing/2014/main" id="{C85903D7-F4AA-4F53-B8F5-9F67D89D90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75782281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81864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839075"/>
            <a:ext cx="10306050" cy="4613096"/>
          </a:xfrm>
        </p:spPr>
        <p:txBody>
          <a:bodyPr/>
          <a:lstStyle/>
          <a:p>
            <a:pPr marL="65087" algn="ctr">
              <a:spcBef>
                <a:spcPts val="600"/>
              </a:spcBef>
              <a:buClr>
                <a:schemeClr val="accent1"/>
              </a:buClr>
              <a:buSzPct val="80000"/>
            </a:pPr>
            <a:r>
              <a:rPr lang="el-GR" sz="2400" b="1" dirty="0">
                <a:solidFill>
                  <a:srgbClr val="20BDE6"/>
                </a:solidFill>
                <a:ea typeface="Century Gothic"/>
                <a:sym typeface="Century Gothic"/>
              </a:rPr>
              <a:t>8. Πλατφόρμες</a:t>
            </a:r>
            <a:endParaRPr lang="el-GR" sz="2400" dirty="0">
              <a:solidFill>
                <a:srgbClr val="20BDE6"/>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Θεσπίζεται πλαίσιο </a:t>
            </a:r>
            <a:r>
              <a:rPr lang="el-GR" sz="2100" b="1" dirty="0">
                <a:solidFill>
                  <a:schemeClr val="dk1"/>
                </a:solidFill>
                <a:sym typeface="Century Gothic"/>
              </a:rPr>
              <a:t>προστασίας</a:t>
            </a:r>
            <a:r>
              <a:rPr lang="el-GR" sz="2100" dirty="0">
                <a:solidFill>
                  <a:schemeClr val="dk1"/>
                </a:solidFill>
                <a:sym typeface="Century Gothic"/>
              </a:rPr>
              <a:t> των εργαζόμενων και απασχολούμενων στις συνεργατικές ψηφιακές πλατφόρμες, ακολουθώντας τις βέλτιστες πρακτικές του ILO και του ΟΟΣΑ</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Αναγνωρίζονται </a:t>
            </a:r>
            <a:r>
              <a:rPr lang="el-GR" sz="2100" b="1" dirty="0">
                <a:solidFill>
                  <a:schemeClr val="dk1"/>
                </a:solidFill>
                <a:sym typeface="Century Gothic"/>
              </a:rPr>
              <a:t>δύο τρόποι </a:t>
            </a:r>
            <a:r>
              <a:rPr lang="el-GR" sz="2100" dirty="0">
                <a:solidFill>
                  <a:schemeClr val="dk1"/>
                </a:solidFill>
                <a:sym typeface="Century Gothic"/>
              </a:rPr>
              <a:t>συνεργασίας των </a:t>
            </a:r>
            <a:r>
              <a:rPr lang="el-GR" sz="2100" dirty="0" err="1">
                <a:solidFill>
                  <a:schemeClr val="dk1"/>
                </a:solidFill>
                <a:sym typeface="Century Gothic"/>
              </a:rPr>
              <a:t>παρόχων</a:t>
            </a:r>
            <a:r>
              <a:rPr lang="el-GR" sz="2100" dirty="0">
                <a:solidFill>
                  <a:schemeClr val="dk1"/>
                </a:solidFill>
                <a:sym typeface="Century Gothic"/>
              </a:rPr>
              <a:t> υπηρεσιών με τις πλατφόρμες: συμβάσεις εξαρτημένης εργασίας ή ανεξάρτητων υπηρεσιών/ έργου</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Νομοθετικά </a:t>
            </a:r>
            <a:r>
              <a:rPr lang="el-GR" sz="2100" b="1" dirty="0">
                <a:solidFill>
                  <a:schemeClr val="dk1"/>
                </a:solidFill>
                <a:sym typeface="Century Gothic"/>
              </a:rPr>
              <a:t>κριτήρια</a:t>
            </a:r>
            <a:r>
              <a:rPr lang="el-GR" sz="2100" dirty="0">
                <a:solidFill>
                  <a:schemeClr val="dk1"/>
                </a:solidFill>
                <a:sym typeface="Century Gothic"/>
              </a:rPr>
              <a:t> για τη διάκριση των συμβάσεων σύμφωνα με το Ευρωπαϊκό Δικαστήριο</a:t>
            </a:r>
          </a:p>
          <a:p>
            <a:pPr marL="447675" lvl="0" indent="-382588" algn="just">
              <a:spcBef>
                <a:spcPts val="600"/>
              </a:spcBef>
              <a:buClr>
                <a:schemeClr val="accent1"/>
              </a:buClr>
              <a:buSzPct val="80000"/>
              <a:buFont typeface="Noto Sans Symbols"/>
              <a:buChar char="⦿"/>
            </a:pPr>
            <a:r>
              <a:rPr lang="el-GR" sz="2100" b="1" dirty="0">
                <a:solidFill>
                  <a:schemeClr val="dk1"/>
                </a:solidFill>
                <a:sym typeface="Century Gothic"/>
              </a:rPr>
              <a:t>Συνδικαλιστικά δικαιώματα </a:t>
            </a:r>
            <a:r>
              <a:rPr lang="el-GR" sz="2100" dirty="0">
                <a:solidFill>
                  <a:schemeClr val="dk1"/>
                </a:solidFill>
                <a:sym typeface="Century Gothic"/>
              </a:rPr>
              <a:t>για τους απασχολούμενους με συμβάσεις ανεξαρτήτων υπηρεσιών/ έργου: σύσταση οργανώσεων, διαπραγμάτευση συλλογικών συμφωνιών, απεργία</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Ίδιες υποχρεώσεις από τις πλατφόρμες για </a:t>
            </a:r>
            <a:r>
              <a:rPr lang="el-GR" sz="2100" b="1" dirty="0">
                <a:solidFill>
                  <a:schemeClr val="dk1"/>
                </a:solidFill>
                <a:sym typeface="Century Gothic"/>
              </a:rPr>
              <a:t>πρόνοια, υγιεινή και ασφάλεια</a:t>
            </a:r>
            <a:r>
              <a:rPr lang="el-GR" sz="2100" dirty="0">
                <a:solidFill>
                  <a:schemeClr val="dk1"/>
                </a:solidFill>
                <a:sym typeface="Century Gothic"/>
              </a:rPr>
              <a:t> έναντι εργαζομένων και αυτοαπασχολούμενων</a:t>
            </a:r>
          </a:p>
        </p:txBody>
      </p:sp>
      <p:sp>
        <p:nvSpPr>
          <p:cNvPr id="2" name="Θέση αριθμού διαφάνειας 1">
            <a:extLst>
              <a:ext uri="{FF2B5EF4-FFF2-40B4-BE49-F238E27FC236}">
                <a16:creationId xmlns:a16="http://schemas.microsoft.com/office/drawing/2014/main" id="{018419DD-6BDF-4CB2-BC6D-BA231AED4799}"/>
              </a:ext>
            </a:extLst>
          </p:cNvPr>
          <p:cNvSpPr>
            <a:spLocks noGrp="1"/>
          </p:cNvSpPr>
          <p:nvPr>
            <p:ph type="sldNum" sz="quarter" idx="2"/>
          </p:nvPr>
        </p:nvSpPr>
        <p:spPr>
          <a:xfrm>
            <a:off x="0" y="6540500"/>
            <a:ext cx="306174" cy="287258"/>
          </a:xfrm>
        </p:spPr>
        <p:txBody>
          <a:bodyPr/>
          <a:lstStyle/>
          <a:p>
            <a:fld id="{86CB4B4D-7CA3-9044-876B-883B54F8677D}" type="slidenum">
              <a:rPr lang="el-GR" smtClean="0"/>
              <a:t>25</a:t>
            </a:fld>
            <a:endParaRPr lang="el-GR" dirty="0"/>
          </a:p>
        </p:txBody>
      </p:sp>
      <p:pic>
        <p:nvPicPr>
          <p:cNvPr id="6" name="Εικόνα 5">
            <a:extLst>
              <a:ext uri="{FF2B5EF4-FFF2-40B4-BE49-F238E27FC236}">
                <a16:creationId xmlns:a16="http://schemas.microsoft.com/office/drawing/2014/main" id="{80E8E2BD-C544-42AB-9FA9-B5AB5B3B40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51565645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83604"/>
            <a:ext cx="10306050" cy="4026340"/>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endParaRPr lang="en-US" sz="2400" dirty="0">
              <a:solidFill>
                <a:schemeClr val="dk1"/>
              </a:solidFill>
              <a:sym typeface="Century Gothic"/>
            </a:endParaRP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Δυνατότητα που ισχύει από το 1990 με συλλογική συμφωνία</a:t>
            </a:r>
          </a:p>
          <a:p>
            <a:pPr marL="447675" indent="-382588" algn="just">
              <a:spcBef>
                <a:spcPts val="600"/>
              </a:spcBef>
              <a:buClr>
                <a:schemeClr val="accent1"/>
              </a:buClr>
              <a:buSzPts val="2080"/>
              <a:buFont typeface="Noto Sans Symbols"/>
              <a:buChar char="⦿"/>
            </a:pPr>
            <a:r>
              <a:rPr lang="el-GR" sz="2400" dirty="0">
                <a:solidFill>
                  <a:schemeClr val="dk1"/>
                </a:solidFill>
                <a:sym typeface="Century Gothic"/>
              </a:rPr>
              <a:t>Προβλέπεται από την Κοινοτική νομοθεσία - </a:t>
            </a:r>
            <a:r>
              <a:rPr lang="el-GR" sz="2400" b="1" dirty="0">
                <a:solidFill>
                  <a:schemeClr val="dk1"/>
                </a:solidFill>
                <a:sym typeface="Century Gothic"/>
              </a:rPr>
              <a:t>Συνήθης πρακτική </a:t>
            </a:r>
            <a:r>
              <a:rPr lang="el-GR" sz="2400" dirty="0">
                <a:solidFill>
                  <a:schemeClr val="dk1"/>
                </a:solidFill>
                <a:sym typeface="Century Gothic"/>
              </a:rPr>
              <a:t>στην Ευρώπη: το 54% των επιχειρήσεων προσφέρουν δυνατότητα ευελιξίας στους χρόνους έναρξης και λήξης της εργασίας, ή συσσώρευση υπερωριών, οι οποίες μπορούν στη συνέχεια να χρησιμοποιηθούν ως άδειες</a:t>
            </a:r>
          </a:p>
          <a:p>
            <a:pPr marL="447675" indent="-382588" algn="just">
              <a:spcBef>
                <a:spcPts val="600"/>
              </a:spcBef>
              <a:buClr>
                <a:schemeClr val="accent1"/>
              </a:buClr>
              <a:buSzPts val="2080"/>
              <a:buFont typeface="Noto Sans Symbols"/>
              <a:buChar char="⦿"/>
            </a:pPr>
            <a:r>
              <a:rPr lang="en-US" sz="2400" b="1" dirty="0">
                <a:solidFill>
                  <a:schemeClr val="dk1"/>
                </a:solidFill>
                <a:sym typeface="Century Gothic"/>
              </a:rPr>
              <a:t>ILO</a:t>
            </a:r>
            <a:r>
              <a:rPr lang="en-US" sz="2400" dirty="0">
                <a:solidFill>
                  <a:schemeClr val="dk1"/>
                </a:solidFill>
                <a:sym typeface="Century Gothic"/>
              </a:rPr>
              <a:t>: </a:t>
            </a:r>
            <a:r>
              <a:rPr lang="el-GR" sz="2400" dirty="0">
                <a:solidFill>
                  <a:schemeClr val="dk1"/>
                </a:solidFill>
                <a:sym typeface="Century Gothic"/>
              </a:rPr>
              <a:t>η διευθέτηση του χρόνου εργασίας μπορεί να ωφελήσει τόσο τους εργαζόμενους όσο και τις επιχειρήσεις</a:t>
            </a:r>
          </a:p>
          <a:p>
            <a:pPr marL="65087" lvl="0" algn="just">
              <a:spcBef>
                <a:spcPts val="600"/>
              </a:spcBef>
              <a:buClr>
                <a:schemeClr val="accent1"/>
              </a:buClr>
              <a:buSzPts val="2080"/>
            </a:pPr>
            <a:endParaRPr lang="el-GR" sz="2400" dirty="0">
              <a:solidFill>
                <a:schemeClr val="dk1"/>
              </a:solidFill>
              <a:highlight>
                <a:srgbClr val="FFFF00"/>
              </a:highlight>
              <a:sym typeface="Century Gothic"/>
            </a:endParaRPr>
          </a:p>
          <a:p>
            <a:pPr marL="65087" algn="ctr">
              <a:buClr>
                <a:schemeClr val="accent1"/>
              </a:buClr>
              <a:buSzPct val="80000"/>
            </a:pPr>
            <a:endParaRPr lang="el-GR" sz="2400"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98947D5A-F968-4FCD-80AF-35237E3B1CAB}"/>
              </a:ext>
            </a:extLst>
          </p:cNvPr>
          <p:cNvSpPr>
            <a:spLocks noGrp="1"/>
          </p:cNvSpPr>
          <p:nvPr>
            <p:ph type="sldNum" sz="quarter" idx="2"/>
          </p:nvPr>
        </p:nvSpPr>
        <p:spPr>
          <a:xfrm>
            <a:off x="0" y="6540500"/>
            <a:ext cx="306174" cy="287258"/>
          </a:xfrm>
        </p:spPr>
        <p:txBody>
          <a:bodyPr/>
          <a:lstStyle/>
          <a:p>
            <a:fld id="{86CB4B4D-7CA3-9044-876B-883B54F8677D}" type="slidenum">
              <a:rPr lang="el-GR" smtClean="0"/>
              <a:t>26</a:t>
            </a:fld>
            <a:endParaRPr lang="el-GR"/>
          </a:p>
        </p:txBody>
      </p:sp>
      <p:pic>
        <p:nvPicPr>
          <p:cNvPr id="6" name="Εικόνα 5">
            <a:extLst>
              <a:ext uri="{FF2B5EF4-FFF2-40B4-BE49-F238E27FC236}">
                <a16:creationId xmlns:a16="http://schemas.microsoft.com/office/drawing/2014/main" id="{777B4103-2FFC-47B0-8C1C-35495BC4C9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58060786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5EB0D51B-3306-E544-BEDF-783E7F5F4485}"/>
              </a:ext>
            </a:extLst>
          </p:cNvPr>
          <p:cNvSpPr>
            <a:spLocks noGrp="1"/>
          </p:cNvSpPr>
          <p:nvPr>
            <p:ph type="body" sz="quarter" idx="11"/>
          </p:nvPr>
        </p:nvSpPr>
        <p:spPr>
          <a:xfrm>
            <a:off x="6544639" y="2712378"/>
            <a:ext cx="4253499" cy="2917860"/>
          </a:xfrm>
        </p:spPr>
        <p:txBody>
          <a:bodyPr/>
          <a:lstStyle/>
          <a:p>
            <a:pPr algn="just"/>
            <a:r>
              <a:rPr lang="en-US" sz="1400" dirty="0"/>
              <a:t>If properly structured, “flexible” WTAs can be advantageous for both workers and employers. Workers often appreciate having some degree of flexibility in their daily and weekly working hours and consider it as an important means to improve their work-life balance and overall job satisfaction. For employers, more flexible work schedules can be a measure to cope with workload fluctuations, improve motivation and performance, reduce absenteeism and staff turnover as well as to minimize costs. As expectations on both sides do not always coincide, however, in practice such working time flexibility depends largely on the actual implementation of specific WTAs at the enterprise level</a:t>
            </a:r>
            <a:r>
              <a:rPr lang="el-GR" sz="1400" dirty="0"/>
              <a:t>.</a:t>
            </a:r>
            <a:endParaRPr lang="el-GR" sz="1400" dirty="0">
              <a:latin typeface="Roboto" panose="02000000000000000000" pitchFamily="2" charset="0"/>
              <a:ea typeface="Roboto" panose="02000000000000000000" pitchFamily="2" charset="0"/>
            </a:endParaRPr>
          </a:p>
        </p:txBody>
      </p:sp>
      <p:sp>
        <p:nvSpPr>
          <p:cNvPr id="6" name="Θέση κειμένου 5">
            <a:extLst>
              <a:ext uri="{FF2B5EF4-FFF2-40B4-BE49-F238E27FC236}">
                <a16:creationId xmlns:a16="http://schemas.microsoft.com/office/drawing/2014/main" id="{E05E4975-E059-1E4E-96AD-3226374C7FBD}"/>
              </a:ext>
            </a:extLst>
          </p:cNvPr>
          <p:cNvSpPr>
            <a:spLocks noGrp="1"/>
          </p:cNvSpPr>
          <p:nvPr>
            <p:ph type="body" sz="quarter" idx="12"/>
          </p:nvPr>
        </p:nvSpPr>
        <p:spPr>
          <a:xfrm>
            <a:off x="6482994" y="2209648"/>
            <a:ext cx="4315143" cy="496595"/>
          </a:xfrm>
        </p:spPr>
        <p:txBody>
          <a:bodyPr/>
          <a:lstStyle/>
          <a:p>
            <a:r>
              <a:rPr lang="en-US" dirty="0">
                <a:solidFill>
                  <a:srgbClr val="20BDE6"/>
                </a:solidFill>
              </a:rPr>
              <a:t>Creating a “win-win” situation </a:t>
            </a:r>
            <a:endParaRPr lang="el-GR" dirty="0">
              <a:solidFill>
                <a:srgbClr val="20BDE6"/>
              </a:solidFill>
            </a:endParaRPr>
          </a:p>
        </p:txBody>
      </p:sp>
      <p:pic>
        <p:nvPicPr>
          <p:cNvPr id="24" name="Θέση εικόνας 23">
            <a:extLst>
              <a:ext uri="{FF2B5EF4-FFF2-40B4-BE49-F238E27FC236}">
                <a16:creationId xmlns:a16="http://schemas.microsoft.com/office/drawing/2014/main" id="{D28EEE33-7558-4CB9-B552-68BB6F7AAA0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9479" y="339047"/>
            <a:ext cx="6827862" cy="6192000"/>
          </a:xfrm>
        </p:spPr>
      </p:pic>
      <p:pic>
        <p:nvPicPr>
          <p:cNvPr id="25" name="Εικόνα 24">
            <a:extLst>
              <a:ext uri="{FF2B5EF4-FFF2-40B4-BE49-F238E27FC236}">
                <a16:creationId xmlns:a16="http://schemas.microsoft.com/office/drawing/2014/main" id="{27FC9B3F-097A-4A08-A187-2AC08A703C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
        <p:nvSpPr>
          <p:cNvPr id="26" name="Θέση αριθμού διαφάνειας 1">
            <a:extLst>
              <a:ext uri="{FF2B5EF4-FFF2-40B4-BE49-F238E27FC236}">
                <a16:creationId xmlns:a16="http://schemas.microsoft.com/office/drawing/2014/main" id="{CC1EC04A-5C4C-4D65-9111-66F79967572C}"/>
              </a:ext>
            </a:extLst>
          </p:cNvPr>
          <p:cNvSpPr>
            <a:spLocks noGrp="1"/>
          </p:cNvSpPr>
          <p:nvPr>
            <p:ph type="sldNum" sz="quarter" idx="2"/>
          </p:nvPr>
        </p:nvSpPr>
        <p:spPr>
          <a:xfrm>
            <a:off x="0" y="6540500"/>
            <a:ext cx="306174" cy="287258"/>
          </a:xfrm>
        </p:spPr>
        <p:txBody>
          <a:bodyPr/>
          <a:lstStyle/>
          <a:p>
            <a:fld id="{86CB4B4D-7CA3-9044-876B-883B54F8677D}" type="slidenum">
              <a:rPr lang="el-GR" smtClean="0"/>
              <a:t>27</a:t>
            </a:fld>
            <a:endParaRPr lang="el-GR" dirty="0"/>
          </a:p>
        </p:txBody>
      </p:sp>
    </p:spTree>
    <p:extLst>
      <p:ext uri="{BB962C8B-B14F-4D97-AF65-F5344CB8AC3E}">
        <p14:creationId xmlns:p14="http://schemas.microsoft.com/office/powerpoint/2010/main" val="136939866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p>
          <a:p>
            <a:pPr marL="65087" lvl="0" algn="ctr">
              <a:spcBef>
                <a:spcPts val="0"/>
              </a:spcBef>
              <a:buClr>
                <a:schemeClr val="accent1"/>
              </a:buClr>
              <a:buSzPts val="2080"/>
            </a:pP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400" b="1" dirty="0">
                <a:solidFill>
                  <a:schemeClr val="dk1"/>
                </a:solidFill>
                <a:sym typeface="Century Gothic"/>
              </a:rPr>
              <a:t>Οδηγία</a:t>
            </a:r>
            <a:r>
              <a:rPr lang="el-GR" sz="2400" dirty="0">
                <a:solidFill>
                  <a:schemeClr val="dk1"/>
                </a:solidFill>
                <a:sym typeface="Century Gothic"/>
              </a:rPr>
              <a:t> 2019/1158: Ευέλικτες μορφές απασχόλησης για γονείς και φροντιστές με ατομικές συμβάσεις εργασίας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Σημαντικά </a:t>
            </a:r>
            <a:r>
              <a:rPr lang="el-GR" sz="2400" b="1" dirty="0">
                <a:solidFill>
                  <a:schemeClr val="dk1"/>
                </a:solidFill>
                <a:sym typeface="Century Gothic"/>
              </a:rPr>
              <a:t>παραδείγματα εφαρμογής </a:t>
            </a:r>
            <a:r>
              <a:rPr lang="el-GR" sz="2400" dirty="0">
                <a:solidFill>
                  <a:schemeClr val="dk1"/>
                </a:solidFill>
                <a:sym typeface="Century Gothic"/>
              </a:rPr>
              <a:t>στην Ελλάδα όλα τα προηγούμενα χρόνια (π.χ. ξενοδοχοϋπάλληλοι, επιχειρησιακές συμβάσεις)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Νέα ρύθμιση: Αν δεν υπάρχει συνδικαλιστική οργάνωση ή συλλογική σύμβαση, δυνατότητα εφαρμογής μετά από </a:t>
            </a:r>
            <a:r>
              <a:rPr lang="el-GR" sz="2400" b="1" dirty="0">
                <a:solidFill>
                  <a:schemeClr val="dk1"/>
                </a:solidFill>
                <a:sym typeface="Century Gothic"/>
              </a:rPr>
              <a:t>αίτηση του εργαζόμενου </a:t>
            </a:r>
            <a:r>
              <a:rPr lang="el-GR" sz="2400" dirty="0">
                <a:solidFill>
                  <a:schemeClr val="dk1"/>
                </a:solidFill>
                <a:sym typeface="Century Gothic"/>
              </a:rPr>
              <a:t>για συμφιλίωση οικογενειακής με επαγγελματική ζωή. Ρύθμιση που συμβαδίζει με την Οδηγία 2019/1158</a:t>
            </a:r>
          </a:p>
          <a:p>
            <a:pPr marL="65087" lvl="0" algn="just">
              <a:spcBef>
                <a:spcPts val="600"/>
              </a:spcBef>
              <a:buClr>
                <a:schemeClr val="accent1"/>
              </a:buClr>
              <a:buSzPts val="2080"/>
            </a:pPr>
            <a:endParaRPr lang="el-GR" sz="2400" dirty="0">
              <a:solidFill>
                <a:schemeClr val="dk1"/>
              </a:solidFill>
              <a:highlight>
                <a:srgbClr val="FFFF00"/>
              </a:highlight>
              <a:sym typeface="Century Gothic"/>
            </a:endParaRPr>
          </a:p>
          <a:p>
            <a:pPr marL="65087" algn="ctr">
              <a:buClr>
                <a:schemeClr val="accent1"/>
              </a:buClr>
              <a:buSzPct val="80000"/>
            </a:pPr>
            <a:endParaRPr lang="el-GR" sz="2400"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6F7B63C4-6990-4941-9FDD-FED8EB7388C3}"/>
              </a:ext>
            </a:extLst>
          </p:cNvPr>
          <p:cNvSpPr>
            <a:spLocks noGrp="1"/>
          </p:cNvSpPr>
          <p:nvPr>
            <p:ph type="sldNum" sz="quarter" idx="2"/>
          </p:nvPr>
        </p:nvSpPr>
        <p:spPr>
          <a:xfrm>
            <a:off x="0" y="6540500"/>
            <a:ext cx="306174" cy="287258"/>
          </a:xfrm>
        </p:spPr>
        <p:txBody>
          <a:bodyPr/>
          <a:lstStyle/>
          <a:p>
            <a:fld id="{86CB4B4D-7CA3-9044-876B-883B54F8677D}" type="slidenum">
              <a:rPr lang="el-GR" smtClean="0"/>
              <a:t>28</a:t>
            </a:fld>
            <a:endParaRPr lang="el-GR"/>
          </a:p>
        </p:txBody>
      </p:sp>
      <p:pic>
        <p:nvPicPr>
          <p:cNvPr id="6" name="Εικόνα 5">
            <a:extLst>
              <a:ext uri="{FF2B5EF4-FFF2-40B4-BE49-F238E27FC236}">
                <a16:creationId xmlns:a16="http://schemas.microsoft.com/office/drawing/2014/main" id="{8C05E1F7-B411-48E8-92F3-7BE2E9C2A5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72933262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p>
          <a:p>
            <a:pPr marL="65087" lvl="0" algn="ctr">
              <a:spcBef>
                <a:spcPts val="0"/>
              </a:spcBef>
              <a:buClr>
                <a:schemeClr val="accent1"/>
              </a:buClr>
              <a:buSzPts val="2080"/>
            </a:pPr>
            <a:endParaRPr lang="en-US" sz="1000" dirty="0">
              <a:solidFill>
                <a:schemeClr val="dk1"/>
              </a:solidFill>
              <a:sym typeface="Century Gothic"/>
            </a:endParaRPr>
          </a:p>
          <a:p>
            <a:pPr marL="447675" indent="-382588" algn="just">
              <a:buClr>
                <a:schemeClr val="accent1"/>
              </a:buClr>
              <a:buSzPts val="2080"/>
              <a:buFont typeface="Noto Sans Symbols"/>
              <a:buChar char="⦿"/>
            </a:pPr>
            <a:r>
              <a:rPr lang="el-GR" sz="2400" dirty="0">
                <a:solidFill>
                  <a:schemeClr val="dk1"/>
                </a:solidFill>
                <a:sym typeface="Century Gothic"/>
              </a:rPr>
              <a:t>Ρητή νομοθετική </a:t>
            </a:r>
            <a:r>
              <a:rPr lang="el-GR" sz="2400" b="1" dirty="0">
                <a:solidFill>
                  <a:schemeClr val="dk1"/>
                </a:solidFill>
                <a:sym typeface="Century Gothic"/>
              </a:rPr>
              <a:t>κατοχύρωση</a:t>
            </a:r>
            <a:r>
              <a:rPr lang="el-GR" sz="2400" dirty="0">
                <a:solidFill>
                  <a:schemeClr val="dk1"/>
                </a:solidFill>
                <a:sym typeface="Century Gothic"/>
              </a:rPr>
              <a:t> του 8ωρου/5θημερου/40ωρου</a:t>
            </a:r>
          </a:p>
          <a:p>
            <a:pPr marL="447675" indent="-382588" algn="just">
              <a:buClr>
                <a:schemeClr val="accent1"/>
              </a:buClr>
              <a:buSzPts val="2080"/>
              <a:buFont typeface="Noto Sans Symbols"/>
              <a:buChar char="⦿"/>
            </a:pPr>
            <a:r>
              <a:rPr lang="el-GR" sz="2400" dirty="0">
                <a:solidFill>
                  <a:schemeClr val="dk1"/>
                </a:solidFill>
                <a:sym typeface="Century Gothic"/>
              </a:rPr>
              <a:t>Πρόβλεψη για δυνατότητα </a:t>
            </a:r>
            <a:r>
              <a:rPr lang="el-GR" sz="2400" b="1" dirty="0">
                <a:solidFill>
                  <a:schemeClr val="dk1"/>
                </a:solidFill>
                <a:sym typeface="Century Gothic"/>
              </a:rPr>
              <a:t>4ήμερης εργασίας </a:t>
            </a:r>
            <a:r>
              <a:rPr lang="el-GR" sz="2400" dirty="0">
                <a:solidFill>
                  <a:schemeClr val="dk1"/>
                </a:solidFill>
                <a:sym typeface="Century Gothic"/>
              </a:rPr>
              <a:t>χωρίς μείωση αποδοχών στο πλαίσιο της διευθέτησης</a:t>
            </a:r>
          </a:p>
          <a:p>
            <a:pPr marL="447675" lvl="0" indent="-382588" algn="just">
              <a:buClr>
                <a:schemeClr val="accent1"/>
              </a:buClr>
              <a:buSzPts val="2080"/>
              <a:buFont typeface="Noto Sans Symbols"/>
              <a:buChar char="⦿"/>
            </a:pPr>
            <a:r>
              <a:rPr lang="el-GR" sz="2400" b="1" dirty="0">
                <a:solidFill>
                  <a:schemeClr val="dk1"/>
                </a:solidFill>
                <a:sym typeface="Century Gothic"/>
              </a:rPr>
              <a:t>Άκυρη</a:t>
            </a:r>
            <a:r>
              <a:rPr lang="el-GR" sz="2400" dirty="0">
                <a:solidFill>
                  <a:schemeClr val="dk1"/>
                </a:solidFill>
                <a:sym typeface="Century Gothic"/>
              </a:rPr>
              <a:t> η απόλυση εργαζομένου που αρνήθηκε να συμφωνήσει διευθέτηση του χρόνου εργασίας</a:t>
            </a:r>
            <a:endParaRPr lang="el-GR" sz="2400" dirty="0">
              <a:solidFill>
                <a:schemeClr val="dk1"/>
              </a:solidFill>
              <a:highlight>
                <a:srgbClr val="FFFF00"/>
              </a:highlight>
              <a:sym typeface="Century Gothic"/>
            </a:endParaRPr>
          </a:p>
          <a:p>
            <a:pPr marL="447675" lvl="0" indent="-382588" algn="just">
              <a:buClr>
                <a:schemeClr val="accent1"/>
              </a:buClr>
              <a:buSzPts val="2080"/>
              <a:buFont typeface="Noto Sans Symbols"/>
              <a:buChar char="⦿"/>
            </a:pPr>
            <a:r>
              <a:rPr lang="el-GR" sz="2400" dirty="0">
                <a:solidFill>
                  <a:schemeClr val="dk1"/>
                </a:solidFill>
                <a:sym typeface="Century Gothic"/>
              </a:rPr>
              <a:t>Πλαίσιο αντικειμενικών και αυστηρών </a:t>
            </a:r>
            <a:r>
              <a:rPr lang="el-GR" sz="2400" b="1" dirty="0">
                <a:solidFill>
                  <a:schemeClr val="dk1"/>
                </a:solidFill>
                <a:sym typeface="Century Gothic"/>
              </a:rPr>
              <a:t>ελέγχων</a:t>
            </a:r>
            <a:r>
              <a:rPr lang="el-GR" sz="2400" dirty="0">
                <a:solidFill>
                  <a:schemeClr val="dk1"/>
                </a:solidFill>
                <a:sym typeface="Century Gothic"/>
              </a:rPr>
              <a:t> από την Επιθεώρηση Εργασίας με την ψηφιακή κάρτα εργασίας, για την αποφυγή εργοδοτικής αυθαιρεσίας και αθέμιτου ανταγωνισμού</a:t>
            </a:r>
          </a:p>
        </p:txBody>
      </p:sp>
      <p:sp>
        <p:nvSpPr>
          <p:cNvPr id="2" name="Θέση αριθμού διαφάνειας 1">
            <a:extLst>
              <a:ext uri="{FF2B5EF4-FFF2-40B4-BE49-F238E27FC236}">
                <a16:creationId xmlns:a16="http://schemas.microsoft.com/office/drawing/2014/main" id="{B5BA022B-F3ED-4F20-AEF0-3D671FDCEF20}"/>
              </a:ext>
            </a:extLst>
          </p:cNvPr>
          <p:cNvSpPr>
            <a:spLocks noGrp="1"/>
          </p:cNvSpPr>
          <p:nvPr>
            <p:ph type="sldNum" sz="quarter" idx="2"/>
          </p:nvPr>
        </p:nvSpPr>
        <p:spPr>
          <a:xfrm>
            <a:off x="0" y="6540500"/>
            <a:ext cx="306174" cy="287258"/>
          </a:xfrm>
        </p:spPr>
        <p:txBody>
          <a:bodyPr/>
          <a:lstStyle/>
          <a:p>
            <a:fld id="{86CB4B4D-7CA3-9044-876B-883B54F8677D}" type="slidenum">
              <a:rPr lang="el-GR" smtClean="0"/>
              <a:t>29</a:t>
            </a:fld>
            <a:endParaRPr lang="el-GR" dirty="0"/>
          </a:p>
        </p:txBody>
      </p:sp>
      <p:pic>
        <p:nvPicPr>
          <p:cNvPr id="6" name="Εικόνα 5">
            <a:extLst>
              <a:ext uri="{FF2B5EF4-FFF2-40B4-BE49-F238E27FC236}">
                <a16:creationId xmlns:a16="http://schemas.microsoft.com/office/drawing/2014/main" id="{E54E20B0-FE14-4FC9-91D5-3653154ED1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9398984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708561"/>
            <a:ext cx="8909050" cy="592138"/>
          </a:xfrm>
        </p:spPr>
        <p:txBody>
          <a:bodyPr/>
          <a:lstStyle/>
          <a:p>
            <a:r>
              <a:rPr lang="el-GR" dirty="0"/>
              <a:t>Στην προστασία των εργαζομένων</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p:txBody>
          <a:bodyPr/>
          <a:lstStyle/>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Απαρχαιωμένη εργατική νομοθεσία, 40 ετών - Έλλειψη προσαρμογής στις τεχνολογικές, οικονομικές και κοινωνικές εξελίξεις - Δεν υπήρχε το 1982 διαδίκτυο, ούτε, φυσικά, τηλεργασία</a:t>
            </a:r>
            <a:endParaRPr lang="el-GR" sz="2200" dirty="0"/>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Μαύρη, υποδηλωμένη εργασία, απλήρωτες υπερωρίες, εκμετάλλευση σε πολλές περιπτώσεις των εργαζομένων - Στέρηση πόρων από το ασφαλιστικό σύστημα και τον προϋπολογισμό, αθέμιτος ανταγωνισμός</a:t>
            </a:r>
            <a:endParaRPr lang="el-GR" sz="2200" dirty="0"/>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Φαινόμενα βίας, σεξουαλικής εκμετάλλευσης στον εργασιακό χώρο</a:t>
            </a:r>
            <a:endParaRPr lang="el-GR" sz="2200" dirty="0"/>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Η τηλεργασία αυξήθηκε λόγω της πανδημίας - Η έλλειψη ολοκληρωμένης ρύθμισης μπορεί να λειτουργήσει σε βάρος των εργαζομένων</a:t>
            </a:r>
            <a:endParaRPr lang="el-GR" sz="2200" dirty="0"/>
          </a:p>
        </p:txBody>
      </p:sp>
      <p:sp>
        <p:nvSpPr>
          <p:cNvPr id="2" name="Θέση αριθμού διαφάνειας 1">
            <a:extLst>
              <a:ext uri="{FF2B5EF4-FFF2-40B4-BE49-F238E27FC236}">
                <a16:creationId xmlns:a16="http://schemas.microsoft.com/office/drawing/2014/main" id="{AEC336A9-B4EB-4E63-95E8-C891B5D3548A}"/>
              </a:ext>
            </a:extLst>
          </p:cNvPr>
          <p:cNvSpPr>
            <a:spLocks noGrp="1"/>
          </p:cNvSpPr>
          <p:nvPr>
            <p:ph type="sldNum" sz="quarter" idx="2"/>
          </p:nvPr>
        </p:nvSpPr>
        <p:spPr>
          <a:xfrm>
            <a:off x="0" y="6540500"/>
            <a:ext cx="306174" cy="287258"/>
          </a:xfrm>
        </p:spPr>
        <p:txBody>
          <a:bodyPr/>
          <a:lstStyle/>
          <a:p>
            <a:fld id="{86CB4B4D-7CA3-9044-876B-883B54F8677D}" type="slidenum">
              <a:rPr lang="el-GR" smtClean="0"/>
              <a:t>3</a:t>
            </a:fld>
            <a:endParaRPr lang="el-GR" dirty="0"/>
          </a:p>
        </p:txBody>
      </p:sp>
      <p:pic>
        <p:nvPicPr>
          <p:cNvPr id="6" name="Εικόνα 5">
            <a:extLst>
              <a:ext uri="{FF2B5EF4-FFF2-40B4-BE49-F238E27FC236}">
                <a16:creationId xmlns:a16="http://schemas.microsoft.com/office/drawing/2014/main" id="{6A227DDE-3BCF-4464-9EE5-C615FE6943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02137717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Διαλείμματα </a:t>
            </a:r>
          </a:p>
          <a:p>
            <a:pPr marL="65087" lvl="0" algn="ctr">
              <a:spcBef>
                <a:spcPts val="0"/>
              </a:spcBef>
              <a:buClr>
                <a:schemeClr val="accent1"/>
              </a:buClr>
              <a:buSzPts val="2080"/>
            </a:pPr>
            <a:endParaRPr lang="en-US" sz="1000" dirty="0">
              <a:solidFill>
                <a:schemeClr val="dk1"/>
              </a:solidFill>
              <a:sym typeface="Century Gothic"/>
            </a:endParaRPr>
          </a:p>
          <a:p>
            <a:pPr marL="447675" indent="-382588" algn="just">
              <a:buClr>
                <a:schemeClr val="accent1"/>
              </a:buClr>
              <a:buSzPts val="2080"/>
              <a:buFont typeface="Noto Sans Symbols"/>
              <a:buChar char="⦿"/>
            </a:pPr>
            <a:r>
              <a:rPr lang="el-GR" sz="2400" dirty="0">
                <a:solidFill>
                  <a:schemeClr val="dk1"/>
                </a:solidFill>
                <a:sym typeface="Century Gothic"/>
              </a:rPr>
              <a:t>Το </a:t>
            </a:r>
            <a:r>
              <a:rPr lang="el-GR" sz="2400" b="1" dirty="0">
                <a:solidFill>
                  <a:schemeClr val="dk1"/>
                </a:solidFill>
                <a:sym typeface="Century Gothic"/>
              </a:rPr>
              <a:t>διάλειμμα</a:t>
            </a:r>
            <a:r>
              <a:rPr lang="el-GR" sz="2400" dirty="0">
                <a:solidFill>
                  <a:schemeClr val="dk1"/>
                </a:solidFill>
                <a:sym typeface="Century Gothic"/>
              </a:rPr>
              <a:t> θα χορηγείται μετά από 4 ώρες εργασίας (αντί για 6 ώρες πριν)</a:t>
            </a:r>
          </a:p>
          <a:p>
            <a:pPr marL="447675" indent="-382588" algn="just">
              <a:buClr>
                <a:schemeClr val="accent1"/>
              </a:buClr>
              <a:buSzPts val="2080"/>
              <a:buFont typeface="Noto Sans Symbols"/>
              <a:buChar char="⦿"/>
            </a:pPr>
            <a:r>
              <a:rPr lang="el-GR" sz="2400" dirty="0">
                <a:solidFill>
                  <a:schemeClr val="dk1"/>
                </a:solidFill>
                <a:sym typeface="Century Gothic"/>
              </a:rPr>
              <a:t>Ξεκαθαρίζεται η </a:t>
            </a:r>
            <a:r>
              <a:rPr lang="el-GR" sz="2400" b="1" dirty="0">
                <a:solidFill>
                  <a:schemeClr val="dk1"/>
                </a:solidFill>
                <a:sym typeface="Century Gothic"/>
              </a:rPr>
              <a:t>διάρκεια</a:t>
            </a:r>
            <a:r>
              <a:rPr lang="el-GR" sz="2400" dirty="0">
                <a:solidFill>
                  <a:schemeClr val="dk1"/>
                </a:solidFill>
                <a:sym typeface="Century Gothic"/>
              </a:rPr>
              <a:t> του διαλείμματος: 15-30 λεπτά για να αποφεύγονται εργοδοτικές καταχρήσεις (π.χ. κατά τη διάρκεια ελέγχων εργαζόμενοι που βρίσκονταν στους χώρους δουλειάς αρκετή ώρα μετά τη λήξη του ωραρίου «δικαιολογούνταν» από τον εργοδότη με το σκεπτικό ότι είχαν κάνει μεγάλο διάλειμμα στο ενδιάμεσο)</a:t>
            </a:r>
          </a:p>
          <a:p>
            <a:pPr marL="447675" indent="-382588" algn="just">
              <a:buClr>
                <a:schemeClr val="accent1"/>
              </a:buClr>
              <a:buSzPts val="2080"/>
              <a:buFont typeface="Noto Sans Symbols"/>
              <a:buChar char="⦿"/>
            </a:pPr>
            <a:r>
              <a:rPr lang="el-GR" sz="2400" dirty="0">
                <a:solidFill>
                  <a:schemeClr val="dk1"/>
                </a:solidFill>
                <a:sym typeface="Century Gothic"/>
              </a:rPr>
              <a:t>Απαγορεύεται η χορήγηση του διαλείμματος συνεχόμενου με την </a:t>
            </a:r>
            <a:r>
              <a:rPr lang="el-GR" sz="2400" b="1" dirty="0">
                <a:solidFill>
                  <a:schemeClr val="dk1"/>
                </a:solidFill>
                <a:sym typeface="Century Gothic"/>
              </a:rPr>
              <a:t>έναρξη ή λήξη </a:t>
            </a:r>
            <a:r>
              <a:rPr lang="el-GR" sz="2400" dirty="0">
                <a:solidFill>
                  <a:schemeClr val="dk1"/>
                </a:solidFill>
                <a:sym typeface="Century Gothic"/>
              </a:rPr>
              <a:t>της εργασίας</a:t>
            </a:r>
          </a:p>
        </p:txBody>
      </p:sp>
      <p:sp>
        <p:nvSpPr>
          <p:cNvPr id="2" name="Θέση αριθμού διαφάνειας 1">
            <a:extLst>
              <a:ext uri="{FF2B5EF4-FFF2-40B4-BE49-F238E27FC236}">
                <a16:creationId xmlns:a16="http://schemas.microsoft.com/office/drawing/2014/main" id="{2C72C01B-3AC0-4B2E-B74A-FD20A2EFE796}"/>
              </a:ext>
            </a:extLst>
          </p:cNvPr>
          <p:cNvSpPr>
            <a:spLocks noGrp="1"/>
          </p:cNvSpPr>
          <p:nvPr>
            <p:ph type="sldNum" sz="quarter" idx="2"/>
          </p:nvPr>
        </p:nvSpPr>
        <p:spPr>
          <a:xfrm>
            <a:off x="0" y="6540500"/>
            <a:ext cx="306174" cy="287258"/>
          </a:xfrm>
        </p:spPr>
        <p:txBody>
          <a:bodyPr/>
          <a:lstStyle/>
          <a:p>
            <a:fld id="{86CB4B4D-7CA3-9044-876B-883B54F8677D}" type="slidenum">
              <a:rPr lang="el-GR" smtClean="0"/>
              <a:t>30</a:t>
            </a:fld>
            <a:endParaRPr lang="el-GR"/>
          </a:p>
        </p:txBody>
      </p:sp>
      <p:pic>
        <p:nvPicPr>
          <p:cNvPr id="6" name="Εικόνα 5">
            <a:extLst>
              <a:ext uri="{FF2B5EF4-FFF2-40B4-BE49-F238E27FC236}">
                <a16:creationId xmlns:a16="http://schemas.microsoft.com/office/drawing/2014/main" id="{DD03234A-4296-43D5-A86C-E19E40E6BC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64176065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88696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01952"/>
            <a:ext cx="10306050" cy="4507993"/>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Υπερωρίες</a:t>
            </a:r>
            <a:endParaRPr lang="el-GR" sz="1000" dirty="0">
              <a:solidFill>
                <a:schemeClr val="dk1"/>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200" dirty="0">
                <a:solidFill>
                  <a:schemeClr val="dk1"/>
                </a:solidFill>
                <a:ea typeface="Century Gothic"/>
                <a:sym typeface="Century Gothic"/>
              </a:rPr>
              <a:t>Αύξηση των επιτρεπόμενων υπερωριών στις </a:t>
            </a:r>
            <a:r>
              <a:rPr lang="el-GR" sz="2200" b="1" dirty="0">
                <a:solidFill>
                  <a:schemeClr val="dk1"/>
                </a:solidFill>
                <a:ea typeface="Century Gothic"/>
                <a:sym typeface="Century Gothic"/>
              </a:rPr>
              <a:t>150 ώρες </a:t>
            </a:r>
            <a:r>
              <a:rPr lang="el-GR" sz="2200" dirty="0">
                <a:solidFill>
                  <a:schemeClr val="dk1"/>
                </a:solidFill>
                <a:ea typeface="Century Gothic"/>
                <a:sym typeface="Century Gothic"/>
              </a:rPr>
              <a:t>το χρόνο και εξίσωση σε βιομηχανία και λοιπούς κλάδους όπως συμβαίνει στην Ευρώπη</a:t>
            </a:r>
            <a:r>
              <a:rPr lang="en-US" sz="2200" dirty="0">
                <a:solidFill>
                  <a:schemeClr val="dk1"/>
                </a:solidFill>
                <a:ea typeface="Century Gothic"/>
                <a:sym typeface="Century Gothic"/>
              </a:rPr>
              <a:t> </a:t>
            </a:r>
            <a:r>
              <a:rPr lang="el-GR" sz="2200" dirty="0">
                <a:solidFill>
                  <a:schemeClr val="dk1"/>
                </a:solidFill>
                <a:ea typeface="Century Gothic"/>
                <a:sym typeface="Century Gothic"/>
              </a:rPr>
              <a:t>(Σήμερα είναι: 96 ώρες/έτος στη βιομηχανία και 120 ώρες/έτος στις μη βιομηχανικές επιχειρήσεις)</a:t>
            </a:r>
          </a:p>
          <a:p>
            <a:pPr marL="447675" indent="-382588" algn="just">
              <a:spcBef>
                <a:spcPts val="600"/>
              </a:spcBef>
              <a:buClr>
                <a:schemeClr val="accent1"/>
              </a:buClr>
              <a:buSzPts val="2080"/>
              <a:buFont typeface="Noto Sans Symbols"/>
              <a:buChar char="⦿"/>
            </a:pPr>
            <a:r>
              <a:rPr lang="el-GR" sz="2200" dirty="0">
                <a:solidFill>
                  <a:schemeClr val="dk1"/>
                </a:solidFill>
                <a:ea typeface="Century Gothic"/>
                <a:sym typeface="Century Gothic"/>
              </a:rPr>
              <a:t>Παράλληλα </a:t>
            </a:r>
            <a:r>
              <a:rPr lang="el-GR" sz="2200" b="1" dirty="0">
                <a:solidFill>
                  <a:schemeClr val="dk1"/>
                </a:solidFill>
                <a:ea typeface="Century Gothic"/>
                <a:sym typeface="Century Gothic"/>
              </a:rPr>
              <a:t>αυξάνεται η αμοιβή </a:t>
            </a:r>
            <a:r>
              <a:rPr lang="el-GR" sz="2200" dirty="0">
                <a:solidFill>
                  <a:schemeClr val="dk1"/>
                </a:solidFill>
                <a:ea typeface="Century Gothic"/>
                <a:sym typeface="Century Gothic"/>
              </a:rPr>
              <a:t>για τις υπερωρίες για τις οποίες δεν τηρούνται οι προβλεπόμενες διαδικασίες έγκρισης -</a:t>
            </a:r>
            <a:r>
              <a:rPr lang="en-US" sz="2200" dirty="0">
                <a:solidFill>
                  <a:schemeClr val="dk1"/>
                </a:solidFill>
                <a:ea typeface="Century Gothic"/>
                <a:sym typeface="Century Gothic"/>
              </a:rPr>
              <a:t> </a:t>
            </a:r>
            <a:r>
              <a:rPr lang="el-GR" sz="2200" dirty="0">
                <a:solidFill>
                  <a:schemeClr val="dk1"/>
                </a:solidFill>
                <a:ea typeface="Century Gothic"/>
                <a:sym typeface="Century Gothic"/>
              </a:rPr>
              <a:t>Η αμοιβή ορίζεται στο καταβαλλόμενο ωρομίσθιο προσαυξημένο κατά 120% (από 80%)</a:t>
            </a:r>
          </a:p>
          <a:p>
            <a:pPr marL="447675" indent="-382588" algn="just">
              <a:spcBef>
                <a:spcPts val="600"/>
              </a:spcBef>
              <a:buClr>
                <a:schemeClr val="accent1"/>
              </a:buClr>
              <a:buSzPts val="2080"/>
              <a:buFont typeface="Noto Sans Symbols"/>
              <a:buChar char="⦿"/>
            </a:pPr>
            <a:r>
              <a:rPr lang="el-GR" sz="2200" dirty="0">
                <a:solidFill>
                  <a:schemeClr val="dk1"/>
                </a:solidFill>
                <a:sym typeface="Century Gothic"/>
              </a:rPr>
              <a:t>Η </a:t>
            </a:r>
            <a:r>
              <a:rPr lang="el-GR" sz="2200" b="1" dirty="0">
                <a:solidFill>
                  <a:schemeClr val="dk1"/>
                </a:solidFill>
                <a:sym typeface="Century Gothic"/>
              </a:rPr>
              <a:t>ψηφιακή κάρτα </a:t>
            </a:r>
            <a:r>
              <a:rPr lang="el-GR" sz="2200" dirty="0">
                <a:solidFill>
                  <a:schemeClr val="dk1"/>
                </a:solidFill>
                <a:sym typeface="Century Gothic"/>
              </a:rPr>
              <a:t>εργασίας διασφαλίζει την κατοχύρωση στην πράξη του ωραρίου και των αμοιβών - Αποκαλύπτει τις πραγματικές υπερωρίες που ως τώρα μένουν απλήρωτες</a:t>
            </a:r>
          </a:p>
          <a:p>
            <a:pPr marL="447675" indent="-382588" algn="just">
              <a:spcBef>
                <a:spcPts val="600"/>
              </a:spcBef>
              <a:buClr>
                <a:schemeClr val="accent1"/>
              </a:buClr>
              <a:buSzPts val="2080"/>
              <a:buFont typeface="Noto Sans Symbols"/>
              <a:buChar char="⦿"/>
            </a:pPr>
            <a:r>
              <a:rPr lang="el-GR" sz="2200" dirty="0">
                <a:solidFill>
                  <a:schemeClr val="dk1"/>
                </a:solidFill>
                <a:sym typeface="Century Gothic"/>
              </a:rPr>
              <a:t>Καλύπτονται οι επιχειρηματικές </a:t>
            </a:r>
            <a:r>
              <a:rPr lang="el-GR" sz="2200" b="1" dirty="0">
                <a:solidFill>
                  <a:schemeClr val="dk1"/>
                </a:solidFill>
                <a:sym typeface="Century Gothic"/>
              </a:rPr>
              <a:t>ανάγκες</a:t>
            </a:r>
            <a:r>
              <a:rPr lang="el-GR" sz="2200" dirty="0">
                <a:solidFill>
                  <a:schemeClr val="dk1"/>
                </a:solidFill>
                <a:sym typeface="Century Gothic"/>
              </a:rPr>
              <a:t> - Αυξάνεται το </a:t>
            </a:r>
            <a:r>
              <a:rPr lang="el-GR" sz="2200" b="1" dirty="0">
                <a:solidFill>
                  <a:schemeClr val="dk1"/>
                </a:solidFill>
                <a:sym typeface="Century Gothic"/>
              </a:rPr>
              <a:t>εισόδημα</a:t>
            </a:r>
            <a:r>
              <a:rPr lang="el-GR" sz="2200" dirty="0">
                <a:solidFill>
                  <a:schemeClr val="dk1"/>
                </a:solidFill>
                <a:sym typeface="Century Gothic"/>
              </a:rPr>
              <a:t> των εργαζομένων - Επιβαρύνονται οι εργοδότες που δεν τηρούν τις νόμιμες διαδικασίες</a:t>
            </a:r>
            <a:endParaRPr lang="el-GR" sz="2200" dirty="0"/>
          </a:p>
        </p:txBody>
      </p:sp>
      <p:sp>
        <p:nvSpPr>
          <p:cNvPr id="2" name="Θέση αριθμού διαφάνειας 1">
            <a:extLst>
              <a:ext uri="{FF2B5EF4-FFF2-40B4-BE49-F238E27FC236}">
                <a16:creationId xmlns:a16="http://schemas.microsoft.com/office/drawing/2014/main" id="{F303B69E-3FB0-4591-ACD2-9B6FBFF9916A}"/>
              </a:ext>
            </a:extLst>
          </p:cNvPr>
          <p:cNvSpPr>
            <a:spLocks noGrp="1"/>
          </p:cNvSpPr>
          <p:nvPr>
            <p:ph type="sldNum" sz="quarter" idx="2"/>
          </p:nvPr>
        </p:nvSpPr>
        <p:spPr>
          <a:xfrm>
            <a:off x="0" y="6540500"/>
            <a:ext cx="306174" cy="287258"/>
          </a:xfrm>
        </p:spPr>
        <p:txBody>
          <a:bodyPr/>
          <a:lstStyle/>
          <a:p>
            <a:fld id="{86CB4B4D-7CA3-9044-876B-883B54F8677D}" type="slidenum">
              <a:rPr lang="el-GR" smtClean="0"/>
              <a:t>31</a:t>
            </a:fld>
            <a:endParaRPr lang="el-GR" dirty="0"/>
          </a:p>
        </p:txBody>
      </p:sp>
      <p:pic>
        <p:nvPicPr>
          <p:cNvPr id="6" name="Εικόνα 5">
            <a:extLst>
              <a:ext uri="{FF2B5EF4-FFF2-40B4-BE49-F238E27FC236}">
                <a16:creationId xmlns:a16="http://schemas.microsoft.com/office/drawing/2014/main" id="{BF33144B-549B-4C2A-B5BF-27CEE6D2A7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6754528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48256"/>
            <a:ext cx="10306050" cy="4398264"/>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Παραμένει το γενικό καθεστώς αργίας</a:t>
            </a: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Προστίθενται στις </a:t>
            </a:r>
            <a:r>
              <a:rPr lang="el-GR" sz="2300" b="1" dirty="0">
                <a:solidFill>
                  <a:schemeClr val="dk1"/>
                </a:solidFill>
                <a:sym typeface="Century Gothic"/>
              </a:rPr>
              <a:t>εξαιρέσεις</a:t>
            </a:r>
            <a:r>
              <a:rPr lang="el-GR" sz="2300" dirty="0">
                <a:solidFill>
                  <a:schemeClr val="dk1"/>
                </a:solidFill>
                <a:sym typeface="Century Gothic"/>
              </a:rPr>
              <a:t> που επιτρέπεται ήδη να λειτουργούν (π.χ. εστίαση, καταστήματα σε τουριστικές περιοχές) οι εξής κλάδοι: </a:t>
            </a:r>
          </a:p>
          <a:p>
            <a:pPr marL="447675" lvl="0" algn="just">
              <a:spcBef>
                <a:spcPts val="600"/>
              </a:spcBef>
              <a:buClr>
                <a:schemeClr val="accent1"/>
              </a:buClr>
              <a:buSzPts val="2080"/>
            </a:pPr>
            <a:r>
              <a:rPr lang="el-GR" sz="2300" dirty="0">
                <a:solidFill>
                  <a:schemeClr val="dk1"/>
                </a:solidFill>
                <a:sym typeface="Century Gothic"/>
              </a:rPr>
              <a:t>- Υπηρεσίες ταχυδρομικών υπηρεσιών (</a:t>
            </a:r>
            <a:r>
              <a:rPr lang="el-GR" sz="2300" dirty="0" err="1">
                <a:solidFill>
                  <a:schemeClr val="dk1"/>
                </a:solidFill>
                <a:sym typeface="Century Gothic"/>
              </a:rPr>
              <a:t>courier</a:t>
            </a:r>
            <a:r>
              <a:rPr lang="el-GR" sz="2300" dirty="0">
                <a:solidFill>
                  <a:schemeClr val="dk1"/>
                </a:solidFill>
                <a:sym typeface="Century Gothic"/>
              </a:rPr>
              <a:t>)</a:t>
            </a:r>
          </a:p>
          <a:p>
            <a:pPr marL="447675" lvl="0" algn="just">
              <a:spcBef>
                <a:spcPts val="600"/>
              </a:spcBef>
              <a:buClr>
                <a:schemeClr val="accent1"/>
              </a:buClr>
              <a:buSzPts val="2080"/>
            </a:pPr>
            <a:r>
              <a:rPr lang="el-GR" sz="2300" dirty="0">
                <a:solidFill>
                  <a:schemeClr val="dk1"/>
                </a:solidFill>
                <a:sym typeface="Century Gothic"/>
              </a:rPr>
              <a:t>- Δραστηριότητες παραγωγής υγειονομικών ειδών ή νοσηλευτικών υλικών, παραγωγή, αποθήκευση, μεταφορά και διανομή φαρμάκων και παραϊατρικού υλικού</a:t>
            </a:r>
          </a:p>
          <a:p>
            <a:pPr marL="447675" lvl="0" algn="just">
              <a:spcBef>
                <a:spcPts val="600"/>
              </a:spcBef>
              <a:buClr>
                <a:schemeClr val="accent1"/>
              </a:buClr>
              <a:buSzPts val="2080"/>
            </a:pPr>
            <a:r>
              <a:rPr lang="el-GR" sz="2300" dirty="0">
                <a:solidFill>
                  <a:schemeClr val="dk1"/>
                </a:solidFill>
                <a:sym typeface="Century Gothic"/>
              </a:rPr>
              <a:t>-Επιχειρήσεις εφοδιαστικής αλυσίδας (“</a:t>
            </a:r>
            <a:r>
              <a:rPr lang="el-GR" sz="2300" dirty="0" err="1">
                <a:solidFill>
                  <a:schemeClr val="dk1"/>
                </a:solidFill>
                <a:sym typeface="Century Gothic"/>
              </a:rPr>
              <a:t>logistics</a:t>
            </a:r>
            <a:r>
              <a:rPr lang="el-GR" sz="2300" dirty="0">
                <a:solidFill>
                  <a:schemeClr val="dk1"/>
                </a:solidFill>
                <a:sym typeface="Century Gothic"/>
              </a:rPr>
              <a:t>”)</a:t>
            </a:r>
          </a:p>
        </p:txBody>
      </p:sp>
      <p:sp>
        <p:nvSpPr>
          <p:cNvPr id="2" name="Θέση αριθμού διαφάνειας 1">
            <a:extLst>
              <a:ext uri="{FF2B5EF4-FFF2-40B4-BE49-F238E27FC236}">
                <a16:creationId xmlns:a16="http://schemas.microsoft.com/office/drawing/2014/main" id="{2020B297-6AE4-40D4-BF78-049F93A76E5E}"/>
              </a:ext>
            </a:extLst>
          </p:cNvPr>
          <p:cNvSpPr>
            <a:spLocks noGrp="1"/>
          </p:cNvSpPr>
          <p:nvPr>
            <p:ph type="sldNum" sz="quarter" idx="2"/>
          </p:nvPr>
        </p:nvSpPr>
        <p:spPr>
          <a:xfrm>
            <a:off x="0" y="6540500"/>
            <a:ext cx="306174" cy="287258"/>
          </a:xfrm>
        </p:spPr>
        <p:txBody>
          <a:bodyPr/>
          <a:lstStyle/>
          <a:p>
            <a:fld id="{86CB4B4D-7CA3-9044-876B-883B54F8677D}" type="slidenum">
              <a:rPr lang="el-GR" smtClean="0"/>
              <a:t>32</a:t>
            </a:fld>
            <a:endParaRPr lang="el-GR"/>
          </a:p>
        </p:txBody>
      </p:sp>
      <p:pic>
        <p:nvPicPr>
          <p:cNvPr id="6" name="Εικόνα 5">
            <a:extLst>
              <a:ext uri="{FF2B5EF4-FFF2-40B4-BE49-F238E27FC236}">
                <a16:creationId xmlns:a16="http://schemas.microsoft.com/office/drawing/2014/main" id="{FDD81054-3032-4376-80A1-599DE17114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53031583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84248"/>
            <a:ext cx="10306050" cy="4517136"/>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Προστίθενται στις </a:t>
            </a:r>
            <a:r>
              <a:rPr lang="el-GR" sz="2300" b="1" dirty="0">
                <a:solidFill>
                  <a:schemeClr val="dk1"/>
                </a:solidFill>
                <a:sym typeface="Century Gothic"/>
              </a:rPr>
              <a:t>εξαιρέσεις</a:t>
            </a:r>
            <a:r>
              <a:rPr lang="el-GR" sz="2300" dirty="0">
                <a:solidFill>
                  <a:schemeClr val="dk1"/>
                </a:solidFill>
                <a:sym typeface="Century Gothic"/>
              </a:rPr>
              <a:t>: </a:t>
            </a:r>
          </a:p>
          <a:p>
            <a:pPr marL="447675" lvl="0" algn="just">
              <a:spcBef>
                <a:spcPts val="600"/>
              </a:spcBef>
              <a:buClr>
                <a:schemeClr val="accent1"/>
              </a:buClr>
              <a:buSzPts val="2080"/>
            </a:pPr>
            <a:r>
              <a:rPr lang="el-GR" sz="2100" dirty="0">
                <a:solidFill>
                  <a:schemeClr val="dk1"/>
                </a:solidFill>
                <a:sym typeface="Century Gothic"/>
              </a:rPr>
              <a:t>- Κέντρα κοινών υπηρεσιών (“</a:t>
            </a:r>
            <a:r>
              <a:rPr lang="el-GR" sz="2100" dirty="0" err="1">
                <a:solidFill>
                  <a:schemeClr val="dk1"/>
                </a:solidFill>
                <a:sym typeface="Century Gothic"/>
              </a:rPr>
              <a:t>shared</a:t>
            </a:r>
            <a:r>
              <a:rPr lang="el-GR" sz="2100" dirty="0">
                <a:solidFill>
                  <a:schemeClr val="dk1"/>
                </a:solidFill>
                <a:sym typeface="Century Gothic"/>
              </a:rPr>
              <a:t> </a:t>
            </a:r>
            <a:r>
              <a:rPr lang="el-GR" sz="2100" dirty="0" err="1">
                <a:solidFill>
                  <a:schemeClr val="dk1"/>
                </a:solidFill>
                <a:sym typeface="Century Gothic"/>
              </a:rPr>
              <a:t>services</a:t>
            </a:r>
            <a:r>
              <a:rPr lang="el-GR" sz="2100" dirty="0">
                <a:solidFill>
                  <a:schemeClr val="dk1"/>
                </a:solidFill>
                <a:sym typeface="Century Gothic"/>
              </a:rPr>
              <a:t> </a:t>
            </a:r>
            <a:r>
              <a:rPr lang="el-GR" sz="2100" dirty="0" err="1">
                <a:solidFill>
                  <a:schemeClr val="dk1"/>
                </a:solidFill>
                <a:sym typeface="Century Gothic"/>
              </a:rPr>
              <a:t>centers</a:t>
            </a:r>
            <a:r>
              <a:rPr lang="el-GR" sz="2100" dirty="0">
                <a:solidFill>
                  <a:schemeClr val="dk1"/>
                </a:solidFill>
                <a:sym typeface="Century Gothic"/>
              </a:rPr>
              <a:t>”) ομίλων επιχειρήσεων, ιδίως στους τομείς της λογιστικής, του ανθρώπινου δυναμικού, της μισθοδοσίας, των Η/Υ (ΙΤ), της κανονιστικής συμμόρφωσης, των προμηθειών, </a:t>
            </a:r>
          </a:p>
          <a:p>
            <a:pPr marL="447675" lvl="0" algn="just">
              <a:spcBef>
                <a:spcPts val="600"/>
              </a:spcBef>
              <a:buClr>
                <a:schemeClr val="accent1"/>
              </a:buClr>
              <a:buSzPts val="2080"/>
            </a:pPr>
            <a:r>
              <a:rPr lang="el-GR" sz="2100" dirty="0">
                <a:solidFill>
                  <a:schemeClr val="dk1"/>
                </a:solidFill>
                <a:sym typeface="Century Gothic"/>
              </a:rPr>
              <a:t>- Επιχειρήσεις </a:t>
            </a:r>
            <a:r>
              <a:rPr lang="el-GR" sz="2100" dirty="0" err="1">
                <a:solidFill>
                  <a:schemeClr val="dk1"/>
                </a:solidFill>
                <a:sym typeface="Century Gothic"/>
              </a:rPr>
              <a:t>ψηφιοποίησης</a:t>
            </a:r>
            <a:r>
              <a:rPr lang="el-GR" sz="2100" dirty="0">
                <a:solidFill>
                  <a:schemeClr val="dk1"/>
                </a:solidFill>
                <a:sym typeface="Century Gothic"/>
              </a:rPr>
              <a:t> </a:t>
            </a:r>
            <a:r>
              <a:rPr lang="el-GR" sz="2100" dirty="0" err="1">
                <a:solidFill>
                  <a:schemeClr val="dk1"/>
                </a:solidFill>
                <a:sym typeface="Century Gothic"/>
              </a:rPr>
              <a:t>έγχαρτου</a:t>
            </a:r>
            <a:r>
              <a:rPr lang="el-GR" sz="2100" dirty="0">
                <a:solidFill>
                  <a:schemeClr val="dk1"/>
                </a:solidFill>
                <a:sym typeface="Century Gothic"/>
              </a:rPr>
              <a:t> αρχείου, </a:t>
            </a:r>
          </a:p>
          <a:p>
            <a:pPr marL="447675" lvl="0" algn="just">
              <a:spcBef>
                <a:spcPts val="600"/>
              </a:spcBef>
              <a:buClr>
                <a:schemeClr val="accent1"/>
              </a:buClr>
              <a:buSzPts val="2080"/>
            </a:pPr>
            <a:r>
              <a:rPr lang="el-GR" sz="2100" dirty="0">
                <a:solidFill>
                  <a:schemeClr val="dk1"/>
                </a:solidFill>
                <a:sym typeface="Century Gothic"/>
              </a:rPr>
              <a:t>- Επιχειρήσεις παροχής υπηρεσιών τηλεφωνικού κέντρου εξυπηρέτησης και τεχνικής υποστήριξης πελατών</a:t>
            </a:r>
          </a:p>
          <a:p>
            <a:pPr marL="447675" lvl="0" algn="just">
              <a:spcBef>
                <a:spcPts val="600"/>
              </a:spcBef>
              <a:buClr>
                <a:schemeClr val="accent1"/>
              </a:buClr>
              <a:buSzPts val="2080"/>
            </a:pPr>
            <a:r>
              <a:rPr lang="el-GR" sz="2100" dirty="0">
                <a:solidFill>
                  <a:schemeClr val="dk1"/>
                </a:solidFill>
                <a:sym typeface="Century Gothic"/>
              </a:rPr>
              <a:t>- Επιχειρήσεις παραγωγής έτοιμου σκυροδέματος και λατομείων, εξόρυξης ορυκτών και μεταλλευτικών δραστηριοτήτων </a:t>
            </a:r>
          </a:p>
          <a:p>
            <a:pPr marL="447675" lvl="0" algn="just">
              <a:spcBef>
                <a:spcPts val="600"/>
              </a:spcBef>
              <a:buClr>
                <a:schemeClr val="accent1"/>
              </a:buClr>
              <a:buSzPts val="2080"/>
            </a:pPr>
            <a:r>
              <a:rPr lang="el-GR" sz="2100" dirty="0">
                <a:solidFill>
                  <a:schemeClr val="dk1"/>
                </a:solidFill>
                <a:sym typeface="Century Gothic"/>
              </a:rPr>
              <a:t>- Κέντρα δεδομένων (“</a:t>
            </a:r>
            <a:r>
              <a:rPr lang="el-GR" sz="2100" dirty="0" err="1">
                <a:solidFill>
                  <a:schemeClr val="dk1"/>
                </a:solidFill>
                <a:sym typeface="Century Gothic"/>
              </a:rPr>
              <a:t>data</a:t>
            </a:r>
            <a:r>
              <a:rPr lang="el-GR" sz="2100" dirty="0">
                <a:solidFill>
                  <a:schemeClr val="dk1"/>
                </a:solidFill>
                <a:sym typeface="Century Gothic"/>
              </a:rPr>
              <a:t> </a:t>
            </a:r>
            <a:r>
              <a:rPr lang="el-GR" sz="2100" dirty="0" err="1">
                <a:solidFill>
                  <a:schemeClr val="dk1"/>
                </a:solidFill>
                <a:sym typeface="Century Gothic"/>
              </a:rPr>
              <a:t>centers</a:t>
            </a:r>
            <a:r>
              <a:rPr lang="el-GR" sz="2100" dirty="0">
                <a:solidFill>
                  <a:schemeClr val="dk1"/>
                </a:solidFill>
                <a:sym typeface="Century Gothic"/>
              </a:rPr>
              <a:t>”) και εν γένει μηχανογραφικών κέντρων ομίλων επιχειρήσεων</a:t>
            </a:r>
            <a:endParaRPr lang="el-GR" sz="2100" dirty="0">
              <a:solidFill>
                <a:schemeClr val="dk1"/>
              </a:solidFill>
              <a:highlight>
                <a:srgbClr val="FFFF00"/>
              </a:highlight>
              <a:sym typeface="Century Gothic"/>
            </a:endParaRPr>
          </a:p>
        </p:txBody>
      </p:sp>
      <p:sp>
        <p:nvSpPr>
          <p:cNvPr id="2" name="Θέση αριθμού διαφάνειας 1">
            <a:extLst>
              <a:ext uri="{FF2B5EF4-FFF2-40B4-BE49-F238E27FC236}">
                <a16:creationId xmlns:a16="http://schemas.microsoft.com/office/drawing/2014/main" id="{2020B297-6AE4-40D4-BF78-049F93A76E5E}"/>
              </a:ext>
            </a:extLst>
          </p:cNvPr>
          <p:cNvSpPr>
            <a:spLocks noGrp="1"/>
          </p:cNvSpPr>
          <p:nvPr>
            <p:ph type="sldNum" sz="quarter" idx="2"/>
          </p:nvPr>
        </p:nvSpPr>
        <p:spPr>
          <a:xfrm>
            <a:off x="0" y="6540500"/>
            <a:ext cx="306174" cy="287258"/>
          </a:xfrm>
        </p:spPr>
        <p:txBody>
          <a:bodyPr/>
          <a:lstStyle/>
          <a:p>
            <a:fld id="{86CB4B4D-7CA3-9044-876B-883B54F8677D}" type="slidenum">
              <a:rPr lang="el-GR" smtClean="0"/>
              <a:t>33</a:t>
            </a:fld>
            <a:endParaRPr lang="el-GR"/>
          </a:p>
        </p:txBody>
      </p:sp>
      <p:pic>
        <p:nvPicPr>
          <p:cNvPr id="6" name="Εικόνα 5">
            <a:extLst>
              <a:ext uri="{FF2B5EF4-FFF2-40B4-BE49-F238E27FC236}">
                <a16:creationId xmlns:a16="http://schemas.microsoft.com/office/drawing/2014/main" id="{FDD81054-3032-4376-80A1-599DE17114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66512969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48256"/>
            <a:ext cx="10306050" cy="4398264"/>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Επιτρέπονται μετά από </a:t>
            </a:r>
            <a:r>
              <a:rPr lang="el-GR" sz="2300" b="1" dirty="0">
                <a:solidFill>
                  <a:schemeClr val="dk1"/>
                </a:solidFill>
                <a:sym typeface="Century Gothic"/>
              </a:rPr>
              <a:t>άδεια</a:t>
            </a:r>
            <a:r>
              <a:rPr lang="el-GR" sz="2300" dirty="0">
                <a:solidFill>
                  <a:schemeClr val="dk1"/>
                </a:solidFill>
                <a:sym typeface="Century Gothic"/>
              </a:rPr>
              <a:t> της Επιθεώρησης Εργασίας:</a:t>
            </a:r>
          </a:p>
          <a:p>
            <a:pPr marL="447675" lvl="0" algn="just">
              <a:spcBef>
                <a:spcPts val="600"/>
              </a:spcBef>
              <a:buClr>
                <a:schemeClr val="accent1"/>
              </a:buClr>
              <a:buSzPts val="2080"/>
            </a:pPr>
            <a:r>
              <a:rPr lang="el-GR" sz="2300" dirty="0">
                <a:solidFill>
                  <a:schemeClr val="dk1"/>
                </a:solidFill>
                <a:sym typeface="Century Gothic"/>
              </a:rPr>
              <a:t>- Εξετάσεις για την απόκτηση πτυχίων και διπλωμάτων</a:t>
            </a:r>
          </a:p>
          <a:p>
            <a:pPr marL="447675" lvl="0" algn="just">
              <a:spcBef>
                <a:spcPts val="600"/>
              </a:spcBef>
              <a:buClr>
                <a:schemeClr val="accent1"/>
              </a:buClr>
              <a:buSzPts val="2080"/>
            </a:pPr>
            <a:r>
              <a:rPr lang="el-GR" sz="2300" dirty="0">
                <a:solidFill>
                  <a:schemeClr val="dk1"/>
                </a:solidFill>
                <a:sym typeface="Century Gothic"/>
              </a:rPr>
              <a:t>- Εξωσχολικές δράσεων ιδιωτικών σχολείων, (ημερίδες, σεμινάρια, διαγωνισμοί, κ.ά.)</a:t>
            </a:r>
          </a:p>
          <a:p>
            <a:pPr marL="447675" lvl="0" algn="just">
              <a:spcBef>
                <a:spcPts val="600"/>
              </a:spcBef>
              <a:buClr>
                <a:schemeClr val="accent1"/>
              </a:buClr>
              <a:buSzPts val="2080"/>
            </a:pPr>
            <a:r>
              <a:rPr lang="el-GR" sz="2300" dirty="0">
                <a:solidFill>
                  <a:schemeClr val="dk1"/>
                </a:solidFill>
                <a:sym typeface="Century Gothic"/>
              </a:rPr>
              <a:t>- Συντήρηση κτιρίων δημόσιων ή ιδιωτικών σχολείων, η οποία δεν μπορεί να πραγματοποιηθεί τις ημέρες παρουσίας εκπαιδευτικών και μαθητών</a:t>
            </a:r>
          </a:p>
          <a:p>
            <a:pPr marL="447675" lvl="0" algn="just">
              <a:spcBef>
                <a:spcPts val="600"/>
              </a:spcBef>
              <a:buClr>
                <a:schemeClr val="accent1"/>
              </a:buClr>
              <a:buSzPts val="2080"/>
            </a:pPr>
            <a:r>
              <a:rPr lang="el-GR" sz="2300" dirty="0">
                <a:solidFill>
                  <a:schemeClr val="dk1"/>
                </a:solidFill>
                <a:sym typeface="Century Gothic"/>
              </a:rPr>
              <a:t>- Προσαρμογή και αναβάθμιση πληροφοριακών συστημάτων</a:t>
            </a:r>
            <a:endParaRPr lang="el-GR" sz="2300" dirty="0">
              <a:solidFill>
                <a:schemeClr val="dk1"/>
              </a:solidFill>
              <a:highlight>
                <a:srgbClr val="FFFF00"/>
              </a:highlight>
              <a:sym typeface="Century Gothic"/>
            </a:endParaRPr>
          </a:p>
        </p:txBody>
      </p:sp>
      <p:sp>
        <p:nvSpPr>
          <p:cNvPr id="2" name="Θέση αριθμού διαφάνειας 1">
            <a:extLst>
              <a:ext uri="{FF2B5EF4-FFF2-40B4-BE49-F238E27FC236}">
                <a16:creationId xmlns:a16="http://schemas.microsoft.com/office/drawing/2014/main" id="{2020B297-6AE4-40D4-BF78-049F93A76E5E}"/>
              </a:ext>
            </a:extLst>
          </p:cNvPr>
          <p:cNvSpPr>
            <a:spLocks noGrp="1"/>
          </p:cNvSpPr>
          <p:nvPr>
            <p:ph type="sldNum" sz="quarter" idx="2"/>
          </p:nvPr>
        </p:nvSpPr>
        <p:spPr>
          <a:xfrm>
            <a:off x="0" y="6540500"/>
            <a:ext cx="306174" cy="287258"/>
          </a:xfrm>
        </p:spPr>
        <p:txBody>
          <a:bodyPr/>
          <a:lstStyle/>
          <a:p>
            <a:fld id="{86CB4B4D-7CA3-9044-876B-883B54F8677D}" type="slidenum">
              <a:rPr lang="el-GR" smtClean="0"/>
              <a:t>34</a:t>
            </a:fld>
            <a:endParaRPr lang="el-GR"/>
          </a:p>
        </p:txBody>
      </p:sp>
      <p:pic>
        <p:nvPicPr>
          <p:cNvPr id="6" name="Εικόνα 5">
            <a:extLst>
              <a:ext uri="{FF2B5EF4-FFF2-40B4-BE49-F238E27FC236}">
                <a16:creationId xmlns:a16="http://schemas.microsoft.com/office/drawing/2014/main" id="{FDD81054-3032-4376-80A1-599DE17114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79607393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48256"/>
            <a:ext cx="10306050" cy="4398264"/>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endParaRPr lang="el-GR" sz="2300" dirty="0">
              <a:solidFill>
                <a:schemeClr val="dk1"/>
              </a:solidFill>
              <a:sym typeface="Century Gothic"/>
            </a:endParaRPr>
          </a:p>
          <a:p>
            <a:pPr marL="447675" lvl="0" indent="-382588" algn="just">
              <a:spcBef>
                <a:spcPts val="600"/>
              </a:spcBef>
              <a:buClr>
                <a:schemeClr val="accent1"/>
              </a:buClr>
              <a:buSzPts val="2080"/>
              <a:buFont typeface="Noto Sans Symbols"/>
              <a:buChar char="⦿"/>
            </a:pPr>
            <a:endParaRPr lang="el-GR" sz="2300" dirty="0">
              <a:solidFill>
                <a:schemeClr val="dk1"/>
              </a:solidFill>
              <a:sym typeface="Century Gothic"/>
            </a:endParaRP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Προσαρμογή στις </a:t>
            </a:r>
            <a:r>
              <a:rPr lang="el-GR" sz="2400" b="1" dirty="0">
                <a:solidFill>
                  <a:schemeClr val="dk1"/>
                </a:solidFill>
                <a:sym typeface="Century Gothic"/>
              </a:rPr>
              <a:t>σύγχρονες ανάγκες </a:t>
            </a:r>
            <a:r>
              <a:rPr lang="el-GR" sz="2400" dirty="0">
                <a:solidFill>
                  <a:schemeClr val="dk1"/>
                </a:solidFill>
                <a:sym typeface="Century Gothic"/>
              </a:rPr>
              <a:t>της κοινωνίας και οικονομίας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Δημιουργία </a:t>
            </a:r>
            <a:r>
              <a:rPr lang="el-GR" sz="2400" b="1" dirty="0">
                <a:solidFill>
                  <a:schemeClr val="dk1"/>
                </a:solidFill>
                <a:sym typeface="Century Gothic"/>
              </a:rPr>
              <a:t>θέσεων εργασίας</a:t>
            </a:r>
            <a:r>
              <a:rPr lang="el-GR" sz="2400" dirty="0">
                <a:solidFill>
                  <a:schemeClr val="dk1"/>
                </a:solidFill>
                <a:sym typeface="Century Gothic"/>
              </a:rPr>
              <a:t>/ αποφυγή μαύρης και αδήλωτης εργασίας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Αντίστοιχο καθεστώς ισχύει ήδη στην </a:t>
            </a:r>
            <a:r>
              <a:rPr lang="el-GR" sz="2400" b="1" dirty="0">
                <a:solidFill>
                  <a:schemeClr val="dk1"/>
                </a:solidFill>
                <a:sym typeface="Century Gothic"/>
              </a:rPr>
              <a:t>Ευρώπη</a:t>
            </a:r>
          </a:p>
        </p:txBody>
      </p:sp>
      <p:sp>
        <p:nvSpPr>
          <p:cNvPr id="2" name="Θέση αριθμού διαφάνειας 1">
            <a:extLst>
              <a:ext uri="{FF2B5EF4-FFF2-40B4-BE49-F238E27FC236}">
                <a16:creationId xmlns:a16="http://schemas.microsoft.com/office/drawing/2014/main" id="{2020B297-6AE4-40D4-BF78-049F93A76E5E}"/>
              </a:ext>
            </a:extLst>
          </p:cNvPr>
          <p:cNvSpPr>
            <a:spLocks noGrp="1"/>
          </p:cNvSpPr>
          <p:nvPr>
            <p:ph type="sldNum" sz="quarter" idx="2"/>
          </p:nvPr>
        </p:nvSpPr>
        <p:spPr>
          <a:xfrm>
            <a:off x="0" y="6540500"/>
            <a:ext cx="306174" cy="287258"/>
          </a:xfrm>
        </p:spPr>
        <p:txBody>
          <a:bodyPr/>
          <a:lstStyle/>
          <a:p>
            <a:fld id="{86CB4B4D-7CA3-9044-876B-883B54F8677D}" type="slidenum">
              <a:rPr lang="el-GR" smtClean="0"/>
              <a:t>35</a:t>
            </a:fld>
            <a:endParaRPr lang="el-GR"/>
          </a:p>
        </p:txBody>
      </p:sp>
      <p:pic>
        <p:nvPicPr>
          <p:cNvPr id="6" name="Εικόνα 5">
            <a:extLst>
              <a:ext uri="{FF2B5EF4-FFF2-40B4-BE49-F238E27FC236}">
                <a16:creationId xmlns:a16="http://schemas.microsoft.com/office/drawing/2014/main" id="{FDD81054-3032-4376-80A1-599DE17114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68957643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76287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00056"/>
            <a:ext cx="10306050" cy="4343638"/>
          </a:xfrm>
        </p:spPr>
        <p:txBody>
          <a:bodyPr/>
          <a:lstStyle/>
          <a:p>
            <a:pPr marL="65087" lvl="0" algn="ctr">
              <a:spcBef>
                <a:spcPts val="0"/>
              </a:spcBef>
              <a:buClr>
                <a:schemeClr val="accent1"/>
              </a:buClr>
              <a:buSzPts val="2080"/>
            </a:pPr>
            <a:r>
              <a:rPr lang="el-GR" sz="2200" b="1" dirty="0">
                <a:solidFill>
                  <a:srgbClr val="20BDE6"/>
                </a:solidFill>
                <a:ea typeface="Century Gothic"/>
                <a:sym typeface="Century Gothic"/>
              </a:rPr>
              <a:t>4</a:t>
            </a:r>
            <a:r>
              <a:rPr lang="en-US" sz="2200" b="1" dirty="0">
                <a:solidFill>
                  <a:srgbClr val="20BDE6"/>
                </a:solidFill>
                <a:ea typeface="Century Gothic"/>
                <a:sym typeface="Century Gothic"/>
              </a:rPr>
              <a:t>.</a:t>
            </a:r>
            <a:r>
              <a:rPr lang="el-GR" sz="2200" b="1" dirty="0">
                <a:solidFill>
                  <a:srgbClr val="20BDE6"/>
                </a:solidFill>
                <a:ea typeface="Century Gothic"/>
                <a:sym typeface="Century Gothic"/>
              </a:rPr>
              <a:t> Προστασία από τις απολύσεις</a:t>
            </a:r>
            <a:endParaRPr lang="el-GR" sz="10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tx1"/>
                </a:solidFill>
                <a:sym typeface="Century Gothic"/>
              </a:rPr>
              <a:t>Παραμένουν οι υφιστάμενες </a:t>
            </a:r>
            <a:r>
              <a:rPr lang="el-GR" sz="2300" b="1" dirty="0">
                <a:solidFill>
                  <a:schemeClr val="tx1"/>
                </a:solidFill>
                <a:sym typeface="Century Gothic"/>
              </a:rPr>
              <a:t>περιπτώσεις ακυρότητ</a:t>
            </a:r>
            <a:r>
              <a:rPr lang="el-GR" sz="2300" dirty="0">
                <a:solidFill>
                  <a:schemeClr val="tx1"/>
                </a:solidFill>
                <a:sym typeface="Century Gothic"/>
              </a:rPr>
              <a:t>ας (π.χ. απόλυση που οφείλεται σε δυσμενή διάκριση λόγω φύλου, πεποιθήσεων, σεξουαλικού προσανατολισμού, αναπηρίας, συνδικαλιστικής δράσης, λόγω άρνησης πρότασης για διευθέτηση του χρόνου εργασίας, κ.ά.)</a:t>
            </a:r>
          </a:p>
          <a:p>
            <a:pPr marL="447675" lvl="0" indent="-382588" algn="just">
              <a:spcBef>
                <a:spcPts val="600"/>
              </a:spcBef>
              <a:buClr>
                <a:schemeClr val="accent1"/>
              </a:buClr>
              <a:buSzPts val="2080"/>
              <a:buFont typeface="Noto Sans Symbols"/>
              <a:buChar char="⦿"/>
            </a:pPr>
            <a:r>
              <a:rPr lang="el-GR" sz="2300" b="1" dirty="0">
                <a:solidFill>
                  <a:schemeClr val="tx1"/>
                </a:solidFill>
                <a:sym typeface="Century Gothic"/>
              </a:rPr>
              <a:t>Διευρύνεται</a:t>
            </a:r>
            <a:r>
              <a:rPr lang="el-GR" sz="2300" dirty="0">
                <a:solidFill>
                  <a:schemeClr val="tx1"/>
                </a:solidFill>
                <a:sym typeface="Century Gothic"/>
              </a:rPr>
              <a:t> η λίστα των περιπτώσεων της </a:t>
            </a:r>
            <a:r>
              <a:rPr lang="el-GR" sz="2300" b="1" dirty="0">
                <a:solidFill>
                  <a:schemeClr val="tx1"/>
                </a:solidFill>
                <a:sym typeface="Century Gothic"/>
              </a:rPr>
              <a:t>άκυρης απόλυσης</a:t>
            </a:r>
            <a:r>
              <a:rPr lang="el-GR" sz="2300" dirty="0">
                <a:solidFill>
                  <a:schemeClr val="tx1"/>
                </a:solidFill>
                <a:sym typeface="Century Gothic"/>
              </a:rPr>
              <a:t>, που σημαίνει επιστροφή του εργαζόμενου στην εργασία του και καταβολή των μισθών για την περίοδο μέχρι την </a:t>
            </a:r>
            <a:r>
              <a:rPr lang="el-GR" sz="2300" dirty="0" err="1">
                <a:solidFill>
                  <a:schemeClr val="tx1"/>
                </a:solidFill>
                <a:sym typeface="Century Gothic"/>
              </a:rPr>
              <a:t>επαναπασχόληση</a:t>
            </a:r>
            <a:endParaRPr lang="el-GR" sz="2300" dirty="0">
              <a:solidFill>
                <a:schemeClr val="tx1"/>
              </a:solidFill>
              <a:sym typeface="Century Gothic"/>
            </a:endParaRPr>
          </a:p>
          <a:p>
            <a:pPr marL="447675" indent="-382588" algn="just">
              <a:spcBef>
                <a:spcPts val="600"/>
              </a:spcBef>
              <a:buClr>
                <a:schemeClr val="accent1"/>
              </a:buClr>
              <a:buSzPts val="2080"/>
              <a:buFont typeface="Noto Sans Symbols"/>
              <a:buChar char="⦿"/>
            </a:pPr>
            <a:r>
              <a:rPr lang="el-GR" sz="2300" b="1" dirty="0"/>
              <a:t>Απαγορεύουμε την απόλυση όταν γίνεται επειδή ο εργαζόμενος άσκησε οποιοδήποτε νόμιμο δικαίωμά του (μέχρι σήμερα η </a:t>
            </a:r>
            <a:r>
              <a:rPr lang="el-GR" sz="2300" b="1" dirty="0" err="1"/>
              <a:t>επαναπρόσληψη</a:t>
            </a:r>
            <a:r>
              <a:rPr lang="el-GR" sz="2300" b="1" dirty="0"/>
              <a:t> ήταν στην κρίση του Δικαστηρίου)</a:t>
            </a:r>
            <a:endParaRPr lang="el-GR" sz="2300" dirty="0">
              <a:solidFill>
                <a:schemeClr val="tx1"/>
              </a:solidFill>
              <a:sym typeface="Century Gothic"/>
            </a:endParaRPr>
          </a:p>
        </p:txBody>
      </p:sp>
      <p:sp>
        <p:nvSpPr>
          <p:cNvPr id="2" name="Θέση αριθμού διαφάνειας 1">
            <a:extLst>
              <a:ext uri="{FF2B5EF4-FFF2-40B4-BE49-F238E27FC236}">
                <a16:creationId xmlns:a16="http://schemas.microsoft.com/office/drawing/2014/main" id="{5C31B944-C633-43B2-9657-12E2DAEE4C38}"/>
              </a:ext>
            </a:extLst>
          </p:cNvPr>
          <p:cNvSpPr>
            <a:spLocks noGrp="1"/>
          </p:cNvSpPr>
          <p:nvPr>
            <p:ph type="sldNum" sz="quarter" idx="2"/>
          </p:nvPr>
        </p:nvSpPr>
        <p:spPr>
          <a:xfrm>
            <a:off x="0" y="6540500"/>
            <a:ext cx="306174" cy="287258"/>
          </a:xfrm>
        </p:spPr>
        <p:txBody>
          <a:bodyPr/>
          <a:lstStyle/>
          <a:p>
            <a:fld id="{86CB4B4D-7CA3-9044-876B-883B54F8677D}" type="slidenum">
              <a:rPr lang="el-GR" smtClean="0"/>
              <a:t>36</a:t>
            </a:fld>
            <a:endParaRPr lang="el-GR" dirty="0"/>
          </a:p>
        </p:txBody>
      </p:sp>
      <p:pic>
        <p:nvPicPr>
          <p:cNvPr id="6" name="Εικόνα 5">
            <a:extLst>
              <a:ext uri="{FF2B5EF4-FFF2-40B4-BE49-F238E27FC236}">
                <a16:creationId xmlns:a16="http://schemas.microsoft.com/office/drawing/2014/main" id="{1438B2F7-BE82-4136-8174-45AEC29364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84270633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792224"/>
            <a:ext cx="9668764" cy="4617720"/>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4</a:t>
            </a:r>
            <a:r>
              <a:rPr lang="en-US" sz="2400" b="1" dirty="0">
                <a:solidFill>
                  <a:srgbClr val="20BDE6"/>
                </a:solidFill>
                <a:ea typeface="Century Gothic"/>
                <a:sym typeface="Century Gothic"/>
              </a:rPr>
              <a:t>.</a:t>
            </a:r>
            <a:r>
              <a:rPr lang="el-GR" sz="2400" b="1" dirty="0">
                <a:solidFill>
                  <a:srgbClr val="20BDE6"/>
                </a:solidFill>
                <a:ea typeface="Century Gothic"/>
                <a:sym typeface="Century Gothic"/>
              </a:rPr>
              <a:t> Προστασία από τις απολύσεις</a:t>
            </a:r>
          </a:p>
          <a:p>
            <a:pPr marL="65087" lvl="0" algn="just">
              <a:spcBef>
                <a:spcPts val="0"/>
              </a:spcBef>
              <a:buClr>
                <a:schemeClr val="accent1"/>
              </a:buClr>
              <a:buSzPts val="2080"/>
            </a:pPr>
            <a:endParaRPr lang="el-GR" sz="1000" dirty="0">
              <a:solidFill>
                <a:schemeClr val="dk1"/>
              </a:solidFill>
              <a:ea typeface="Century Gothic"/>
              <a:sym typeface="Century Gothic"/>
            </a:endParaRPr>
          </a:p>
          <a:p>
            <a:pPr marL="447675" lvl="0" indent="-382588" algn="just">
              <a:spcBef>
                <a:spcPts val="0"/>
              </a:spcBef>
              <a:buClr>
                <a:schemeClr val="accent1"/>
              </a:buClr>
              <a:buSzPts val="2080"/>
              <a:buFont typeface="Noto Sans Symbols"/>
              <a:buChar char="⦿"/>
            </a:pPr>
            <a:r>
              <a:rPr lang="el-GR" sz="2300" b="1" dirty="0">
                <a:solidFill>
                  <a:schemeClr val="tx1"/>
                </a:solidFill>
                <a:sym typeface="Century Gothic"/>
              </a:rPr>
              <a:t>Προστίθενται </a:t>
            </a:r>
            <a:r>
              <a:rPr lang="el-GR" sz="2300" dirty="0">
                <a:solidFill>
                  <a:schemeClr val="tx1"/>
                </a:solidFill>
                <a:sym typeface="Century Gothic"/>
              </a:rPr>
              <a:t>στις άκυρες οι απολύσεις:</a:t>
            </a:r>
          </a:p>
          <a:p>
            <a:pPr marL="447675" lvl="0" algn="just">
              <a:spcBef>
                <a:spcPts val="0"/>
              </a:spcBef>
              <a:buClr>
                <a:schemeClr val="accent1"/>
              </a:buClr>
              <a:buSzPts val="2080"/>
            </a:pPr>
            <a:r>
              <a:rPr lang="el-GR" sz="2300" dirty="0">
                <a:solidFill>
                  <a:schemeClr val="accent1"/>
                </a:solidFill>
              </a:rPr>
              <a:t>→ </a:t>
            </a:r>
            <a:r>
              <a:rPr lang="el-GR" sz="2300" dirty="0"/>
              <a:t>Για άσκηση των δικαιωμάτων σε περίπτωση βίας και παρενόχλησης</a:t>
            </a:r>
          </a:p>
          <a:p>
            <a:pPr marL="447675" lvl="0" algn="just">
              <a:spcBef>
                <a:spcPts val="0"/>
              </a:spcBef>
              <a:buClr>
                <a:schemeClr val="accent1"/>
              </a:buClr>
              <a:buSzPts val="2080"/>
            </a:pPr>
            <a:r>
              <a:rPr lang="el-GR" sz="2300" dirty="0">
                <a:solidFill>
                  <a:schemeClr val="accent1"/>
                </a:solidFill>
              </a:rPr>
              <a:t>→ </a:t>
            </a:r>
            <a:r>
              <a:rPr lang="el-GR" sz="2300" dirty="0"/>
              <a:t>Του </a:t>
            </a:r>
            <a:r>
              <a:rPr lang="el-GR" sz="2300" b="1" dirty="0"/>
              <a:t>πατέρα</a:t>
            </a:r>
            <a:r>
              <a:rPr lang="el-GR" sz="2300" dirty="0"/>
              <a:t> </a:t>
            </a:r>
            <a:r>
              <a:rPr lang="el-GR" sz="2300" dirty="0" err="1"/>
              <a:t>νεογεννηθέντος</a:t>
            </a:r>
            <a:r>
              <a:rPr lang="el-GR" sz="2300" dirty="0"/>
              <a:t> τέκνου</a:t>
            </a:r>
          </a:p>
          <a:p>
            <a:pPr marL="447675" lvl="0" algn="just">
              <a:spcBef>
                <a:spcPts val="0"/>
              </a:spcBef>
              <a:buClr>
                <a:schemeClr val="accent1"/>
              </a:buClr>
              <a:buSzPts val="2080"/>
            </a:pPr>
            <a:r>
              <a:rPr lang="el-GR" sz="2300" dirty="0">
                <a:solidFill>
                  <a:schemeClr val="accent1"/>
                </a:solidFill>
              </a:rPr>
              <a:t>→ </a:t>
            </a:r>
            <a:r>
              <a:rPr lang="el-GR" sz="2300" dirty="0"/>
              <a:t>Εργαζομένων που έλαβαν ή ζήτησαν οποιαδήποτε άδεια</a:t>
            </a:r>
          </a:p>
          <a:p>
            <a:pPr marL="804863" lvl="0" indent="-357188" algn="just">
              <a:spcBef>
                <a:spcPts val="0"/>
              </a:spcBef>
              <a:buClr>
                <a:schemeClr val="accent1"/>
              </a:buClr>
              <a:buSzPts val="2080"/>
            </a:pPr>
            <a:r>
              <a:rPr lang="el-GR" sz="2300" dirty="0">
                <a:solidFill>
                  <a:schemeClr val="accent1"/>
                </a:solidFill>
              </a:rPr>
              <a:t>→ </a:t>
            </a:r>
            <a:r>
              <a:rPr lang="el-GR" sz="2300" dirty="0"/>
              <a:t>Εργαζομένων που αρνήθηκαν να συμφωνήσουν διευθέτηση του χρόνου εργασίας</a:t>
            </a:r>
            <a:endParaRPr lang="el-GR" sz="2300" b="1" dirty="0"/>
          </a:p>
          <a:p>
            <a:pPr marL="447675" lvl="0" algn="just">
              <a:spcBef>
                <a:spcPts val="0"/>
              </a:spcBef>
              <a:buClr>
                <a:schemeClr val="accent1"/>
              </a:buClr>
              <a:buSzPts val="2080"/>
            </a:pPr>
            <a:r>
              <a:rPr lang="el-GR" sz="2300" dirty="0">
                <a:solidFill>
                  <a:schemeClr val="accent1"/>
                </a:solidFill>
              </a:rPr>
              <a:t>→ </a:t>
            </a:r>
            <a:r>
              <a:rPr lang="el-GR" sz="2300" dirty="0" err="1"/>
              <a:t>Τηλεργαζομένων</a:t>
            </a:r>
            <a:r>
              <a:rPr lang="el-GR" sz="2300" dirty="0"/>
              <a:t> που άσκησαν το δικαίωμα </a:t>
            </a:r>
            <a:r>
              <a:rPr lang="el-GR" sz="2300" b="1" dirty="0"/>
              <a:t>αποσύνδεσης</a:t>
            </a:r>
            <a:endParaRPr lang="el-GR" sz="2300" b="1" dirty="0">
              <a:solidFill>
                <a:schemeClr val="tx1"/>
              </a:solidFill>
              <a:sym typeface="Century Gothic"/>
            </a:endParaRPr>
          </a:p>
          <a:p>
            <a:pPr marL="447675" indent="-382588" algn="just">
              <a:buClr>
                <a:schemeClr val="accent1"/>
              </a:buClr>
              <a:buSzPts val="2080"/>
              <a:buFont typeface="Noto Sans Symbols"/>
              <a:buChar char="⦿"/>
            </a:pPr>
            <a:r>
              <a:rPr lang="el-GR" sz="2300" b="1" dirty="0">
                <a:solidFill>
                  <a:schemeClr val="tx1"/>
                </a:solidFill>
                <a:sym typeface="Century Gothic"/>
              </a:rPr>
              <a:t>Αντιστροφή </a:t>
            </a:r>
            <a:r>
              <a:rPr lang="el-GR" sz="2300" dirty="0">
                <a:solidFill>
                  <a:schemeClr val="tx1"/>
                </a:solidFill>
                <a:sym typeface="Century Gothic"/>
              </a:rPr>
              <a:t>του βάρους της απόδειξης: </a:t>
            </a:r>
            <a:r>
              <a:rPr lang="el-GR" sz="2300" i="1" dirty="0">
                <a:solidFill>
                  <a:schemeClr val="tx1"/>
                </a:solidFill>
                <a:sym typeface="Century Gothic"/>
              </a:rPr>
              <a:t>«Αν, απολυθείς εργαζόμενος αποδείξει ενώπιον δικαστηρίου πραγματικά περιστατικά ικανά να στηρίξουν την πεποίθηση ότι η απόλυσή του είναι άκυρη, εναπόκειται στον εργοδότη να αποδείξει ότι η απόλυση είναι έγκυρη»</a:t>
            </a:r>
          </a:p>
        </p:txBody>
      </p:sp>
      <p:sp>
        <p:nvSpPr>
          <p:cNvPr id="2" name="Θέση αριθμού διαφάνειας 1">
            <a:extLst>
              <a:ext uri="{FF2B5EF4-FFF2-40B4-BE49-F238E27FC236}">
                <a16:creationId xmlns:a16="http://schemas.microsoft.com/office/drawing/2014/main" id="{BFE35238-A980-4438-A545-E5EAD1BFEF71}"/>
              </a:ext>
            </a:extLst>
          </p:cNvPr>
          <p:cNvSpPr>
            <a:spLocks noGrp="1"/>
          </p:cNvSpPr>
          <p:nvPr>
            <p:ph type="sldNum" sz="quarter" idx="2"/>
          </p:nvPr>
        </p:nvSpPr>
        <p:spPr>
          <a:xfrm>
            <a:off x="0" y="6540500"/>
            <a:ext cx="306174" cy="287258"/>
          </a:xfrm>
        </p:spPr>
        <p:txBody>
          <a:bodyPr/>
          <a:lstStyle/>
          <a:p>
            <a:fld id="{86CB4B4D-7CA3-9044-876B-883B54F8677D}" type="slidenum">
              <a:rPr lang="el-GR" smtClean="0"/>
              <a:t>37</a:t>
            </a:fld>
            <a:endParaRPr lang="el-GR" dirty="0"/>
          </a:p>
        </p:txBody>
      </p:sp>
      <p:sp>
        <p:nvSpPr>
          <p:cNvPr id="7" name="Θέση κειμένου 3">
            <a:extLst>
              <a:ext uri="{FF2B5EF4-FFF2-40B4-BE49-F238E27FC236}">
                <a16:creationId xmlns:a16="http://schemas.microsoft.com/office/drawing/2014/main" id="{E5A5BFF1-FAFE-43C4-ADC1-2949FC8C5BD7}"/>
              </a:ext>
            </a:extLst>
          </p:cNvPr>
          <p:cNvSpPr>
            <a:spLocks noGrp="1"/>
          </p:cNvSpPr>
          <p:nvPr>
            <p:ph type="body" sz="quarter" idx="10"/>
          </p:nvPr>
        </p:nvSpPr>
        <p:spPr>
          <a:xfrm>
            <a:off x="914214" y="762878"/>
            <a:ext cx="8909050" cy="905256"/>
          </a:xfrm>
        </p:spPr>
        <p:txBody>
          <a:bodyPr/>
          <a:lstStyle/>
          <a:p>
            <a:r>
              <a:rPr lang="el-GR" dirty="0"/>
              <a:t>Β. Μέτρα που απαντούν στα σύγχρονα προβλήματα</a:t>
            </a:r>
          </a:p>
        </p:txBody>
      </p:sp>
      <p:pic>
        <p:nvPicPr>
          <p:cNvPr id="8" name="Εικόνα 7">
            <a:extLst>
              <a:ext uri="{FF2B5EF4-FFF2-40B4-BE49-F238E27FC236}">
                <a16:creationId xmlns:a16="http://schemas.microsoft.com/office/drawing/2014/main" id="{DFB69804-23B1-46FE-BAD6-327F0BA97C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18143507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29384"/>
            <a:ext cx="10306050" cy="4480560"/>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4</a:t>
            </a:r>
            <a:r>
              <a:rPr lang="en-US" sz="2400" b="1" dirty="0">
                <a:solidFill>
                  <a:srgbClr val="20BDE6"/>
                </a:solidFill>
                <a:ea typeface="Century Gothic"/>
                <a:sym typeface="Century Gothic"/>
              </a:rPr>
              <a:t>.</a:t>
            </a:r>
            <a:r>
              <a:rPr lang="el-GR" sz="2400" b="1" dirty="0">
                <a:solidFill>
                  <a:srgbClr val="20BDE6"/>
                </a:solidFill>
                <a:ea typeface="Century Gothic"/>
                <a:sym typeface="Century Gothic"/>
              </a:rPr>
              <a:t> Προστασία από τις απολύσεις</a:t>
            </a:r>
            <a:endParaRPr lang="el-GR" sz="1000" dirty="0">
              <a:solidFill>
                <a:srgbClr val="20BDE6"/>
              </a:solidFill>
              <a:ea typeface="Century Gothic"/>
              <a:sym typeface="Century Gothic"/>
            </a:endParaRPr>
          </a:p>
          <a:p>
            <a:pPr marL="447675" lvl="0" indent="-382588" algn="just">
              <a:buClr>
                <a:schemeClr val="accent1"/>
              </a:buClr>
              <a:buSzPts val="2080"/>
              <a:buFont typeface="Noto Sans Symbols"/>
              <a:buChar char="⦿"/>
            </a:pPr>
            <a:r>
              <a:rPr lang="el-GR" sz="2200" dirty="0">
                <a:solidFill>
                  <a:schemeClr val="tx1"/>
                </a:solidFill>
                <a:sym typeface="Century Gothic"/>
              </a:rPr>
              <a:t>Σε όλες τις άλλες περιπτώσεις: το Δικαστήριο, αντί οποιασδήποτε άλλης συνέπειας, μετά από αίτημα είτε του εργαζομένου είτε του εργοδότη, επιδικάζει υπέρ του εργαζομένου ποσό </a:t>
            </a:r>
            <a:r>
              <a:rPr lang="el-GR" sz="2200" b="1" dirty="0">
                <a:solidFill>
                  <a:schemeClr val="tx1"/>
                </a:solidFill>
                <a:sym typeface="Century Gothic"/>
              </a:rPr>
              <a:t>πρόσθετης αποζημίωσης -</a:t>
            </a:r>
            <a:r>
              <a:rPr lang="el-GR" sz="2200" dirty="0">
                <a:solidFill>
                  <a:schemeClr val="tx1"/>
                </a:solidFill>
                <a:sym typeface="Century Gothic"/>
              </a:rPr>
              <a:t> Η </a:t>
            </a:r>
            <a:r>
              <a:rPr lang="el-GR" sz="2200" b="1" dirty="0">
                <a:solidFill>
                  <a:schemeClr val="tx1"/>
                </a:solidFill>
                <a:sym typeface="Century Gothic"/>
              </a:rPr>
              <a:t>πρόσθετη</a:t>
            </a:r>
            <a:r>
              <a:rPr lang="el-GR" sz="2200" dirty="0">
                <a:solidFill>
                  <a:schemeClr val="tx1"/>
                </a:solidFill>
                <a:sym typeface="Century Gothic"/>
              </a:rPr>
              <a:t> αποζημίωση δεν μπορεί να είναι μικρότερη από τις αποδοχές 3 μηνών, ούτε μεγαλύτερη από το διπλάσιο της νόμιμης αποζημίωσης </a:t>
            </a:r>
          </a:p>
          <a:p>
            <a:pPr marL="447675" indent="-382588" algn="just">
              <a:buClr>
                <a:schemeClr val="accent1"/>
              </a:buClr>
              <a:buSzPts val="2080"/>
              <a:buFont typeface="Noto Sans Symbols"/>
              <a:buChar char="⦿"/>
            </a:pPr>
            <a:r>
              <a:rPr lang="el-GR" sz="2200" dirty="0">
                <a:solidFill>
                  <a:schemeClr val="tx1"/>
                </a:solidFill>
                <a:sym typeface="Century Gothic"/>
              </a:rPr>
              <a:t>Συνεπώς στις περιπτώσεις αυτές ο εργαζόμενος μπορεί να εισπράξει συνολικά έως και το </a:t>
            </a:r>
            <a:r>
              <a:rPr lang="el-GR" sz="2200" b="1" dirty="0">
                <a:solidFill>
                  <a:schemeClr val="tx1"/>
                </a:solidFill>
                <a:sym typeface="Century Gothic"/>
              </a:rPr>
              <a:t>τριπλάσιο</a:t>
            </a:r>
            <a:r>
              <a:rPr lang="el-GR" sz="2200" dirty="0">
                <a:solidFill>
                  <a:schemeClr val="tx1"/>
                </a:solidFill>
                <a:sym typeface="Century Gothic"/>
              </a:rPr>
              <a:t> της νόμιμης αποζημίωσης (κανονική αποζημίωση συν πρόσθετη)</a:t>
            </a:r>
          </a:p>
          <a:p>
            <a:pPr marL="447675" lvl="0" indent="-382588" algn="just">
              <a:buClr>
                <a:schemeClr val="accent1"/>
              </a:buClr>
              <a:buSzPts val="2080"/>
              <a:buFont typeface="Noto Sans Symbols"/>
              <a:buChar char="⦿"/>
            </a:pPr>
            <a:r>
              <a:rPr lang="el-GR" sz="2200" dirty="0">
                <a:solidFill>
                  <a:schemeClr val="tx1"/>
                </a:solidFill>
                <a:sym typeface="Century Gothic"/>
              </a:rPr>
              <a:t>Αν δεν υποβληθεί αίτημα από καμία πλευρά τότε το Δικαστήριο μπορεί να διατάξει </a:t>
            </a:r>
            <a:r>
              <a:rPr lang="el-GR" sz="2200" dirty="0" err="1">
                <a:solidFill>
                  <a:schemeClr val="tx1"/>
                </a:solidFill>
                <a:sym typeface="Century Gothic"/>
              </a:rPr>
              <a:t>επαναπρόσληψη</a:t>
            </a:r>
            <a:r>
              <a:rPr lang="el-GR" sz="2200" dirty="0">
                <a:solidFill>
                  <a:schemeClr val="tx1"/>
                </a:solidFill>
                <a:sym typeface="Century Gothic"/>
              </a:rPr>
              <a:t> και σε αυτές τις περιπτώσεις</a:t>
            </a:r>
            <a:endParaRPr lang="el-GR" sz="2200" dirty="0">
              <a:solidFill>
                <a:srgbClr val="FF0000"/>
              </a:solidFill>
              <a:sym typeface="Century Gothic"/>
            </a:endParaRPr>
          </a:p>
          <a:p>
            <a:pPr marL="447675" lvl="0" indent="-382588" algn="just">
              <a:buClr>
                <a:schemeClr val="accent1"/>
              </a:buClr>
              <a:buSzPts val="2080"/>
              <a:buFont typeface="Noto Sans Symbols"/>
              <a:buChar char="⦿"/>
            </a:pPr>
            <a:r>
              <a:rPr lang="el-GR" sz="2200" dirty="0">
                <a:solidFill>
                  <a:schemeClr val="tx1"/>
                </a:solidFill>
                <a:sym typeface="Century Gothic"/>
              </a:rPr>
              <a:t>Ρύθμιση αντίστοιχη με τα ισχύοντα στη Γαλλία και την Ισπανία</a:t>
            </a:r>
          </a:p>
        </p:txBody>
      </p:sp>
      <p:sp>
        <p:nvSpPr>
          <p:cNvPr id="2" name="Θέση αριθμού διαφάνειας 1">
            <a:extLst>
              <a:ext uri="{FF2B5EF4-FFF2-40B4-BE49-F238E27FC236}">
                <a16:creationId xmlns:a16="http://schemas.microsoft.com/office/drawing/2014/main" id="{214D6465-71C1-4BA3-A7C5-E7207D536E95}"/>
              </a:ext>
            </a:extLst>
          </p:cNvPr>
          <p:cNvSpPr>
            <a:spLocks noGrp="1"/>
          </p:cNvSpPr>
          <p:nvPr>
            <p:ph type="sldNum" sz="quarter" idx="2"/>
          </p:nvPr>
        </p:nvSpPr>
        <p:spPr>
          <a:xfrm>
            <a:off x="0" y="6540500"/>
            <a:ext cx="306174" cy="287258"/>
          </a:xfrm>
        </p:spPr>
        <p:txBody>
          <a:bodyPr/>
          <a:lstStyle/>
          <a:p>
            <a:fld id="{86CB4B4D-7CA3-9044-876B-883B54F8677D}" type="slidenum">
              <a:rPr lang="el-GR" smtClean="0"/>
              <a:t>38</a:t>
            </a:fld>
            <a:endParaRPr lang="el-GR" dirty="0"/>
          </a:p>
        </p:txBody>
      </p:sp>
      <p:pic>
        <p:nvPicPr>
          <p:cNvPr id="6" name="Εικόνα 5">
            <a:extLst>
              <a:ext uri="{FF2B5EF4-FFF2-40B4-BE49-F238E27FC236}">
                <a16:creationId xmlns:a16="http://schemas.microsoft.com/office/drawing/2014/main" id="{74C82359-0849-4210-86BB-10199B2D8A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
        <p:nvSpPr>
          <p:cNvPr id="8" name="Θέση κειμένου 3">
            <a:extLst>
              <a:ext uri="{FF2B5EF4-FFF2-40B4-BE49-F238E27FC236}">
                <a16:creationId xmlns:a16="http://schemas.microsoft.com/office/drawing/2014/main" id="{D83FB1D2-ABBF-4666-8C41-E7EFAA30F539}"/>
              </a:ext>
            </a:extLst>
          </p:cNvPr>
          <p:cNvSpPr>
            <a:spLocks noGrp="1"/>
          </p:cNvSpPr>
          <p:nvPr>
            <p:ph type="body" sz="quarter" idx="10"/>
          </p:nvPr>
        </p:nvSpPr>
        <p:spPr>
          <a:xfrm>
            <a:off x="914214" y="762878"/>
            <a:ext cx="8909050" cy="905256"/>
          </a:xfrm>
        </p:spPr>
        <p:txBody>
          <a:bodyPr/>
          <a:lstStyle/>
          <a:p>
            <a:r>
              <a:rPr lang="el-GR" dirty="0"/>
              <a:t>Β. Μέτρα που απαντούν στα σύγχρονα προβλήματα</a:t>
            </a:r>
          </a:p>
        </p:txBody>
      </p:sp>
    </p:spTree>
    <p:extLst>
      <p:ext uri="{BB962C8B-B14F-4D97-AF65-F5344CB8AC3E}">
        <p14:creationId xmlns:p14="http://schemas.microsoft.com/office/powerpoint/2010/main" val="352403241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5</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ΕΡΓΑΝΗ ΙΙ</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dk1"/>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200" b="1" dirty="0">
                <a:solidFill>
                  <a:schemeClr val="dk1"/>
                </a:solidFill>
                <a:sym typeface="Century Gothic"/>
              </a:rPr>
              <a:t>Ψηφιακός</a:t>
            </a:r>
            <a:r>
              <a:rPr lang="el-GR" sz="2200" dirty="0">
                <a:solidFill>
                  <a:schemeClr val="dk1"/>
                </a:solidFill>
                <a:sym typeface="Century Gothic"/>
              </a:rPr>
              <a:t> μετασχηματισμός του συστήματος παρακολούθησης της αγοράς εργασίας</a:t>
            </a:r>
          </a:p>
          <a:p>
            <a:pPr marL="447675" lvl="0" indent="-382588" algn="just">
              <a:spcBef>
                <a:spcPts val="600"/>
              </a:spcBef>
              <a:buClr>
                <a:schemeClr val="accent1"/>
              </a:buClr>
              <a:buSzPts val="2080"/>
              <a:buFont typeface="Noto Sans Symbols"/>
              <a:buChar char="⦿"/>
            </a:pPr>
            <a:r>
              <a:rPr lang="el-GR" sz="2200" dirty="0">
                <a:solidFill>
                  <a:schemeClr val="dk1"/>
                </a:solidFill>
                <a:sym typeface="Century Gothic"/>
              </a:rPr>
              <a:t>Μείωση του διοικητικού φόρτου, </a:t>
            </a:r>
            <a:r>
              <a:rPr lang="el-GR" sz="2200" b="1" dirty="0">
                <a:solidFill>
                  <a:schemeClr val="dk1"/>
                </a:solidFill>
                <a:sym typeface="Century Gothic"/>
              </a:rPr>
              <a:t>απλοποίηση διαδικασιών</a:t>
            </a:r>
            <a:r>
              <a:rPr lang="el-GR" sz="2200" dirty="0">
                <a:solidFill>
                  <a:schemeClr val="dk1"/>
                </a:solidFill>
                <a:sym typeface="Century Gothic"/>
              </a:rPr>
              <a:t>, κατάργηση πολλαπλών δηλώσεων από τους εργοδότες (π.χ. σε ΕΡΓΑΝΗ και ΕΦΚΑ)</a:t>
            </a:r>
          </a:p>
          <a:p>
            <a:pPr marL="447675" lvl="0" indent="-382588" algn="just">
              <a:spcBef>
                <a:spcPts val="600"/>
              </a:spcBef>
              <a:buClr>
                <a:schemeClr val="accent1"/>
              </a:buClr>
              <a:buSzPts val="2080"/>
              <a:buFont typeface="Noto Sans Symbols"/>
              <a:buChar char="⦿"/>
            </a:pPr>
            <a:r>
              <a:rPr lang="el-GR" sz="2200" dirty="0">
                <a:solidFill>
                  <a:schemeClr val="dk1"/>
                </a:solidFill>
                <a:sym typeface="Century Gothic"/>
              </a:rPr>
              <a:t>Διευκόλυνση </a:t>
            </a:r>
            <a:r>
              <a:rPr lang="el-GR" sz="2200" b="1" dirty="0">
                <a:solidFill>
                  <a:schemeClr val="dk1"/>
                </a:solidFill>
                <a:sym typeface="Century Gothic"/>
              </a:rPr>
              <a:t>ελέγχων</a:t>
            </a:r>
            <a:r>
              <a:rPr lang="el-GR" sz="2200" dirty="0">
                <a:solidFill>
                  <a:schemeClr val="dk1"/>
                </a:solidFill>
                <a:sym typeface="Century Gothic"/>
              </a:rPr>
              <a:t> για εφαρμογή της νομοθεσίας – δυνατότητα διασταύρωσης των δηλώσεων για μισθούς και ασφάλιση</a:t>
            </a:r>
          </a:p>
          <a:p>
            <a:pPr marL="447675" lvl="0" indent="-382588" algn="just">
              <a:spcBef>
                <a:spcPts val="600"/>
              </a:spcBef>
              <a:buClr>
                <a:schemeClr val="accent1"/>
              </a:buClr>
              <a:buSzPts val="2080"/>
              <a:buFont typeface="Noto Sans Symbols"/>
              <a:buChar char="⦿"/>
            </a:pPr>
            <a:r>
              <a:rPr lang="el-GR" sz="2200" b="1" dirty="0" err="1">
                <a:solidFill>
                  <a:schemeClr val="dk1"/>
                </a:solidFill>
                <a:sym typeface="Century Gothic"/>
              </a:rPr>
              <a:t>Διαλειτουργικότητα</a:t>
            </a:r>
            <a:r>
              <a:rPr lang="el-GR" sz="2200" dirty="0">
                <a:solidFill>
                  <a:schemeClr val="dk1"/>
                </a:solidFill>
                <a:sym typeface="Century Gothic"/>
              </a:rPr>
              <a:t> των πληροφοριακών συστημάτων ΕΡΓΑΝΗ,  </a:t>
            </a:r>
            <a:r>
              <a:rPr lang="en-US" sz="2200" dirty="0">
                <a:solidFill>
                  <a:schemeClr val="dk1"/>
                </a:solidFill>
                <a:sym typeface="Century Gothic"/>
              </a:rPr>
              <a:t>e-</a:t>
            </a:r>
            <a:r>
              <a:rPr lang="el-GR" sz="2200" dirty="0">
                <a:solidFill>
                  <a:schemeClr val="dk1"/>
                </a:solidFill>
                <a:sym typeface="Century Gothic"/>
              </a:rPr>
              <a:t>ΕΦΚΑ, Επιθεώρησης Εργασίας</a:t>
            </a:r>
            <a:r>
              <a:rPr lang="en-US" sz="2200" dirty="0">
                <a:solidFill>
                  <a:schemeClr val="dk1"/>
                </a:solidFill>
                <a:sym typeface="Century Gothic"/>
              </a:rPr>
              <a:t>, </a:t>
            </a:r>
            <a:r>
              <a:rPr lang="el-GR" sz="2200" dirty="0">
                <a:solidFill>
                  <a:schemeClr val="dk1"/>
                </a:solidFill>
                <a:sym typeface="Century Gothic"/>
              </a:rPr>
              <a:t>ΟΑΕΔ</a:t>
            </a:r>
          </a:p>
        </p:txBody>
      </p:sp>
      <p:sp>
        <p:nvSpPr>
          <p:cNvPr id="2" name="Θέση αριθμού διαφάνειας 1">
            <a:extLst>
              <a:ext uri="{FF2B5EF4-FFF2-40B4-BE49-F238E27FC236}">
                <a16:creationId xmlns:a16="http://schemas.microsoft.com/office/drawing/2014/main" id="{60297C52-903A-4354-9C56-62CE220A38E1}"/>
              </a:ext>
            </a:extLst>
          </p:cNvPr>
          <p:cNvSpPr>
            <a:spLocks noGrp="1"/>
          </p:cNvSpPr>
          <p:nvPr>
            <p:ph type="sldNum" sz="quarter" idx="2"/>
          </p:nvPr>
        </p:nvSpPr>
        <p:spPr>
          <a:xfrm>
            <a:off x="0" y="6540500"/>
            <a:ext cx="306174" cy="287258"/>
          </a:xfrm>
        </p:spPr>
        <p:txBody>
          <a:bodyPr/>
          <a:lstStyle/>
          <a:p>
            <a:fld id="{86CB4B4D-7CA3-9044-876B-883B54F8677D}" type="slidenum">
              <a:rPr lang="el-GR" smtClean="0"/>
              <a:t>39</a:t>
            </a:fld>
            <a:endParaRPr lang="el-GR"/>
          </a:p>
        </p:txBody>
      </p:sp>
      <p:pic>
        <p:nvPicPr>
          <p:cNvPr id="6" name="Εικόνα 5">
            <a:extLst>
              <a:ext uri="{FF2B5EF4-FFF2-40B4-BE49-F238E27FC236}">
                <a16:creationId xmlns:a16="http://schemas.microsoft.com/office/drawing/2014/main" id="{981B9526-97BC-479E-BC44-9B0D378C8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47361707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671985"/>
            <a:ext cx="8909050" cy="592138"/>
          </a:xfrm>
        </p:spPr>
        <p:txBody>
          <a:bodyPr/>
          <a:lstStyle/>
          <a:p>
            <a:r>
              <a:rPr lang="el-GR" dirty="0"/>
              <a:t>Στις απεργίες και στον συνδικαλισμό</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p:txBody>
          <a:bodyPr/>
          <a:lstStyle/>
          <a:p>
            <a:pPr marL="447675"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Έλλειψη διαφάνειας στο συνδικαλιστικό κίνημα, στις διαδικασίες ανάδειξης των συλλογικών οργάνων και λήψης αποφάσεων για κινητοποιήσεις (Παράδειγμα τα επεισόδια στο συνέδριο της ΓΣΕΕ)</a:t>
            </a:r>
          </a:p>
          <a:p>
            <a:pPr marL="447675" lvl="0"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Άσκηση βίας, καταλήψεις κατά τη διάρκεια απεργιών. Δεν γίνεται σεβαστό το δικαίωμα στην εργασία</a:t>
            </a:r>
          </a:p>
          <a:p>
            <a:pPr marL="447675" lvl="0"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Σοβαρές επιπτώσεις στην κοινωνία / παράλυση της οικονομίας κατά τις απεργιακές κινητοποιήσεις στην κοινή ωφέλεια</a:t>
            </a:r>
          </a:p>
          <a:p>
            <a:pPr marL="447675" lvl="0"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 Προνόμια συνδικαλιστικών στελεχών</a:t>
            </a:r>
            <a:endParaRPr lang="el-GR" sz="2300" dirty="0"/>
          </a:p>
        </p:txBody>
      </p:sp>
      <p:sp>
        <p:nvSpPr>
          <p:cNvPr id="2" name="Θέση αριθμού διαφάνειας 1">
            <a:extLst>
              <a:ext uri="{FF2B5EF4-FFF2-40B4-BE49-F238E27FC236}">
                <a16:creationId xmlns:a16="http://schemas.microsoft.com/office/drawing/2014/main" id="{A3C3F501-2351-4956-BEFC-B78785A6BA8D}"/>
              </a:ext>
            </a:extLst>
          </p:cNvPr>
          <p:cNvSpPr>
            <a:spLocks noGrp="1"/>
          </p:cNvSpPr>
          <p:nvPr>
            <p:ph type="sldNum" sz="quarter" idx="2"/>
          </p:nvPr>
        </p:nvSpPr>
        <p:spPr>
          <a:xfrm>
            <a:off x="0" y="6552454"/>
            <a:ext cx="306174" cy="287258"/>
          </a:xfrm>
        </p:spPr>
        <p:txBody>
          <a:bodyPr/>
          <a:lstStyle/>
          <a:p>
            <a:fld id="{86CB4B4D-7CA3-9044-876B-883B54F8677D}" type="slidenum">
              <a:rPr lang="el-GR" smtClean="0"/>
              <a:t>4</a:t>
            </a:fld>
            <a:endParaRPr lang="el-GR" dirty="0"/>
          </a:p>
        </p:txBody>
      </p:sp>
      <p:pic>
        <p:nvPicPr>
          <p:cNvPr id="6" name="Εικόνα 5">
            <a:extLst>
              <a:ext uri="{FF2B5EF4-FFF2-40B4-BE49-F238E27FC236}">
                <a16:creationId xmlns:a16="http://schemas.microsoft.com/office/drawing/2014/main" id="{8296E90D-7C2F-4178-9475-FE843C022F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39206665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DE29E65-1F70-514D-8FCD-64FE26202CD0}"/>
              </a:ext>
            </a:extLst>
          </p:cNvPr>
          <p:cNvSpPr>
            <a:spLocks noGrp="1"/>
          </p:cNvSpPr>
          <p:nvPr>
            <p:ph type="body" sz="quarter" idx="10"/>
          </p:nvPr>
        </p:nvSpPr>
        <p:spPr/>
        <p:txBody>
          <a:bodyPr/>
          <a:lstStyle/>
          <a:p>
            <a:pPr algn="ctr"/>
            <a:r>
              <a:rPr lang="en-US" dirty="0"/>
              <a:t>myErgani mobile app</a:t>
            </a:r>
            <a:endParaRPr lang="el-GR" dirty="0"/>
          </a:p>
        </p:txBody>
      </p:sp>
      <p:sp>
        <p:nvSpPr>
          <p:cNvPr id="3" name="Θέση κειμένου 2">
            <a:extLst>
              <a:ext uri="{FF2B5EF4-FFF2-40B4-BE49-F238E27FC236}">
                <a16:creationId xmlns:a16="http://schemas.microsoft.com/office/drawing/2014/main" id="{5B7D0F5B-EDC2-0D4A-933F-29E770FBC288}"/>
              </a:ext>
            </a:extLst>
          </p:cNvPr>
          <p:cNvSpPr>
            <a:spLocks noGrp="1"/>
          </p:cNvSpPr>
          <p:nvPr>
            <p:ph type="body" sz="quarter" idx="11"/>
          </p:nvPr>
        </p:nvSpPr>
        <p:spPr/>
        <p:txBody>
          <a:bodyPr/>
          <a:lstStyle/>
          <a:p>
            <a:pPr algn="ctr"/>
            <a:endParaRPr lang="el-GR" dirty="0"/>
          </a:p>
          <a:p>
            <a:pPr algn="ctr"/>
            <a:r>
              <a:rPr lang="el-GR" sz="2800" dirty="0"/>
              <a:t>Ο εργαζόμενος αποκτά ένα σύγχρονο εργαλείο ενημέρωσης</a:t>
            </a:r>
          </a:p>
        </p:txBody>
      </p:sp>
      <p:sp>
        <p:nvSpPr>
          <p:cNvPr id="4" name="Θέση γραφήματος 3">
            <a:extLst>
              <a:ext uri="{FF2B5EF4-FFF2-40B4-BE49-F238E27FC236}">
                <a16:creationId xmlns:a16="http://schemas.microsoft.com/office/drawing/2014/main" id="{4CA3B15A-783E-7E4F-B453-C85D9EB10DD4}"/>
              </a:ext>
            </a:extLst>
          </p:cNvPr>
          <p:cNvSpPr>
            <a:spLocks noGrp="1"/>
          </p:cNvSpPr>
          <p:nvPr>
            <p:ph type="chart" sz="quarter" idx="12"/>
          </p:nvPr>
        </p:nvSpPr>
        <p:spPr/>
      </p:sp>
      <p:pic>
        <p:nvPicPr>
          <p:cNvPr id="5" name="Picture 7" descr="Graphical user interface, application&#10;&#10;Description automatically generated">
            <a:extLst>
              <a:ext uri="{FF2B5EF4-FFF2-40B4-BE49-F238E27FC236}">
                <a16:creationId xmlns:a16="http://schemas.microsoft.com/office/drawing/2014/main" id="{3E4436C2-41D4-4615-B384-906506811953}"/>
              </a:ext>
            </a:extLst>
          </p:cNvPr>
          <p:cNvPicPr>
            <a:picLocks noChangeAspect="1"/>
          </p:cNvPicPr>
          <p:nvPr/>
        </p:nvPicPr>
        <p:blipFill>
          <a:blip r:embed="rId2"/>
          <a:stretch>
            <a:fillRect/>
          </a:stretch>
        </p:blipFill>
        <p:spPr>
          <a:xfrm>
            <a:off x="1743188" y="82296"/>
            <a:ext cx="3558042" cy="6701028"/>
          </a:xfrm>
          <a:prstGeom prst="rect">
            <a:avLst/>
          </a:prstGeom>
        </p:spPr>
      </p:pic>
    </p:spTree>
    <p:extLst>
      <p:ext uri="{BB962C8B-B14F-4D97-AF65-F5344CB8AC3E}">
        <p14:creationId xmlns:p14="http://schemas.microsoft.com/office/powerpoint/2010/main" val="107794371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n-US" dirty="0"/>
              <a:t>myErgani mobile app</a:t>
            </a:r>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Χαρακτηριστικά</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tx1"/>
              </a:solidFill>
              <a:ea typeface="Century Gothic"/>
              <a:sym typeface="Century Gothic"/>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Όλη η πληροφορία του Π.Σ. «ΕΡΓΑΝΗ» διαθέσιμη σε πραγματικό χρόνο στους εργαζόμενους μέσω κινητών συσκευών</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Προσωποποιημένη πληροφόρηση</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Ειδοποιήσεις (</a:t>
            </a:r>
            <a:r>
              <a:rPr lang="el-GR" sz="2400" dirty="0" err="1">
                <a:solidFill>
                  <a:schemeClr val="tx1"/>
                </a:solidFill>
                <a:ea typeface="+mn-lt"/>
              </a:rPr>
              <a:t>push</a:t>
            </a:r>
            <a:r>
              <a:rPr lang="el-GR" sz="2400" dirty="0">
                <a:solidFill>
                  <a:schemeClr val="tx1"/>
                </a:solidFill>
                <a:ea typeface="+mn-lt"/>
              </a:rPr>
              <a:t> </a:t>
            </a:r>
            <a:r>
              <a:rPr lang="el-GR" sz="2400" dirty="0" err="1">
                <a:solidFill>
                  <a:schemeClr val="tx1"/>
                </a:solidFill>
                <a:ea typeface="+mn-lt"/>
              </a:rPr>
              <a:t>notifications</a:t>
            </a:r>
            <a:r>
              <a:rPr lang="el-GR" sz="2400" dirty="0">
                <a:solidFill>
                  <a:schemeClr val="tx1"/>
                </a:solidFill>
                <a:ea typeface="+mn-lt"/>
              </a:rPr>
              <a:t>) για κάθε γεγονός που καταχωρείται στο σύστημα</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Δυνατότητα υποβολής στοιχείων με εύκολο και γρήγορο τρόπο</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err="1">
                <a:solidFill>
                  <a:schemeClr val="tx1"/>
                </a:solidFill>
                <a:ea typeface="+mn-lt"/>
              </a:rPr>
              <a:t>Διαδραστικά</a:t>
            </a:r>
            <a:r>
              <a:rPr lang="el-GR" sz="2400" dirty="0">
                <a:solidFill>
                  <a:schemeClr val="tx1"/>
                </a:solidFill>
                <a:ea typeface="+mn-lt"/>
              </a:rPr>
              <a:t> εργαλεία επικοινωνίας των εργαζομένων με το Υπουργείο Εργασίας και Κοινωνικών Υποθέσεων </a:t>
            </a:r>
            <a:endParaRPr lang="el-GR" sz="2400" dirty="0">
              <a:solidFill>
                <a:schemeClr val="tx1"/>
              </a:solidFill>
            </a:endParaRPr>
          </a:p>
        </p:txBody>
      </p:sp>
      <p:sp>
        <p:nvSpPr>
          <p:cNvPr id="2" name="Θέση αριθμού διαφάνειας 1">
            <a:extLst>
              <a:ext uri="{FF2B5EF4-FFF2-40B4-BE49-F238E27FC236}">
                <a16:creationId xmlns:a16="http://schemas.microsoft.com/office/drawing/2014/main" id="{60297C52-903A-4354-9C56-62CE220A38E1}"/>
              </a:ext>
            </a:extLst>
          </p:cNvPr>
          <p:cNvSpPr>
            <a:spLocks noGrp="1"/>
          </p:cNvSpPr>
          <p:nvPr>
            <p:ph type="sldNum" sz="quarter" idx="2"/>
          </p:nvPr>
        </p:nvSpPr>
        <p:spPr>
          <a:xfrm>
            <a:off x="0" y="6540500"/>
            <a:ext cx="306174" cy="287258"/>
          </a:xfrm>
        </p:spPr>
        <p:txBody>
          <a:bodyPr/>
          <a:lstStyle/>
          <a:p>
            <a:fld id="{86CB4B4D-7CA3-9044-876B-883B54F8677D}" type="slidenum">
              <a:rPr lang="el-GR" smtClean="0"/>
              <a:t>41</a:t>
            </a:fld>
            <a:endParaRPr lang="el-GR"/>
          </a:p>
        </p:txBody>
      </p:sp>
      <p:pic>
        <p:nvPicPr>
          <p:cNvPr id="6" name="Εικόνα 5">
            <a:extLst>
              <a:ext uri="{FF2B5EF4-FFF2-40B4-BE49-F238E27FC236}">
                <a16:creationId xmlns:a16="http://schemas.microsoft.com/office/drawing/2014/main" id="{981B9526-97BC-479E-BC44-9B0D378C8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81999687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n-US" dirty="0"/>
              <a:t>myErgani mobile app</a:t>
            </a:r>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Οφέλη</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tx1"/>
              </a:solidFill>
              <a:ea typeface="Century Gothic"/>
              <a:sym typeface="Century Gothic"/>
            </a:endParaRPr>
          </a:p>
          <a:p>
            <a:pPr marL="447675" indent="-382588" algn="just">
              <a:spcBef>
                <a:spcPts val="600"/>
              </a:spcBef>
              <a:buClr>
                <a:schemeClr val="accent1"/>
              </a:buClr>
              <a:buSzPts val="2080"/>
              <a:buFont typeface="Noto Sans Symbols"/>
              <a:buChar char="⦿"/>
            </a:pPr>
            <a:endParaRPr lang="el-GR" sz="1000" dirty="0">
              <a:solidFill>
                <a:schemeClr val="tx1"/>
              </a:solidFill>
              <a:ea typeface="+mn-lt"/>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Διαφάνεια στην αγορά εργασίας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Εύκολη και άμεση πρόσβαση σε όλη την πληροφορία που αφορά τον εργασιακό βίο</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Εκσυγχρονισμός του τρόπου αλληλεπίδρασης των εργαζομένων με το Υπουργείο Εργασίας και Κοινωνικών Υποθέσεων</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Καλύτερη και γρηγορότερη εξυπηρέτηση των εργαζομένων</a:t>
            </a:r>
          </a:p>
        </p:txBody>
      </p:sp>
      <p:sp>
        <p:nvSpPr>
          <p:cNvPr id="2" name="Θέση αριθμού διαφάνειας 1">
            <a:extLst>
              <a:ext uri="{FF2B5EF4-FFF2-40B4-BE49-F238E27FC236}">
                <a16:creationId xmlns:a16="http://schemas.microsoft.com/office/drawing/2014/main" id="{60297C52-903A-4354-9C56-62CE220A38E1}"/>
              </a:ext>
            </a:extLst>
          </p:cNvPr>
          <p:cNvSpPr>
            <a:spLocks noGrp="1"/>
          </p:cNvSpPr>
          <p:nvPr>
            <p:ph type="sldNum" sz="quarter" idx="2"/>
          </p:nvPr>
        </p:nvSpPr>
        <p:spPr>
          <a:xfrm>
            <a:off x="0" y="6540500"/>
            <a:ext cx="306174" cy="287258"/>
          </a:xfrm>
        </p:spPr>
        <p:txBody>
          <a:bodyPr/>
          <a:lstStyle/>
          <a:p>
            <a:fld id="{86CB4B4D-7CA3-9044-876B-883B54F8677D}" type="slidenum">
              <a:rPr lang="el-GR" smtClean="0"/>
              <a:t>42</a:t>
            </a:fld>
            <a:endParaRPr lang="el-GR"/>
          </a:p>
        </p:txBody>
      </p:sp>
      <p:pic>
        <p:nvPicPr>
          <p:cNvPr id="6" name="Εικόνα 5">
            <a:extLst>
              <a:ext uri="{FF2B5EF4-FFF2-40B4-BE49-F238E27FC236}">
                <a16:creationId xmlns:a16="http://schemas.microsoft.com/office/drawing/2014/main" id="{981B9526-97BC-479E-BC44-9B0D378C8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51980616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n-US" dirty="0"/>
              <a:t>myErgani mobile app</a:t>
            </a:r>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Άλλες Δράσεις</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tx1"/>
              </a:solidFill>
              <a:ea typeface="Century Gothic"/>
              <a:sym typeface="Century Gothic"/>
            </a:endParaRPr>
          </a:p>
          <a:p>
            <a:pPr marL="447675" indent="-382588" algn="just">
              <a:spcBef>
                <a:spcPts val="600"/>
              </a:spcBef>
              <a:buClr>
                <a:schemeClr val="accent1"/>
              </a:buClr>
              <a:buSzPts val="2080"/>
              <a:buFont typeface="Noto Sans Symbols"/>
              <a:buChar char="⦿"/>
            </a:pPr>
            <a:endParaRPr lang="el-GR" sz="1000" dirty="0">
              <a:solidFill>
                <a:schemeClr val="tx1"/>
              </a:solidFill>
              <a:ea typeface="+mn-lt"/>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Διάγνωση αναγκών αγοράς εργασίας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Σύζευξη με πλατφόρμες προσφοράς και ζήτησης εργασίας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Παρουσίαση χαρακτηριστικών και τάσεων αγοράς εργασίας (</a:t>
            </a:r>
            <a:r>
              <a:rPr lang="el-GR" sz="2400" dirty="0" err="1">
                <a:solidFill>
                  <a:schemeClr val="tx1"/>
                </a:solidFill>
                <a:ea typeface="+mn-lt"/>
              </a:rPr>
              <a:t>dashboards</a:t>
            </a:r>
            <a:r>
              <a:rPr lang="el-GR" sz="2400" dirty="0">
                <a:solidFill>
                  <a:schemeClr val="tx1"/>
                </a:solidFill>
                <a:ea typeface="+mn-lt"/>
              </a:rPr>
              <a:t>)</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Πρόσβαση σε δεδομένα ασφάλισης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Ολοκλήρωση με Κάρτα Εργασίας</a:t>
            </a:r>
          </a:p>
        </p:txBody>
      </p:sp>
      <p:sp>
        <p:nvSpPr>
          <p:cNvPr id="2" name="Θέση αριθμού διαφάνειας 1">
            <a:extLst>
              <a:ext uri="{FF2B5EF4-FFF2-40B4-BE49-F238E27FC236}">
                <a16:creationId xmlns:a16="http://schemas.microsoft.com/office/drawing/2014/main" id="{60297C52-903A-4354-9C56-62CE220A38E1}"/>
              </a:ext>
            </a:extLst>
          </p:cNvPr>
          <p:cNvSpPr>
            <a:spLocks noGrp="1"/>
          </p:cNvSpPr>
          <p:nvPr>
            <p:ph type="sldNum" sz="quarter" idx="2"/>
          </p:nvPr>
        </p:nvSpPr>
        <p:spPr>
          <a:xfrm>
            <a:off x="0" y="6540500"/>
            <a:ext cx="306174" cy="287258"/>
          </a:xfrm>
        </p:spPr>
        <p:txBody>
          <a:bodyPr/>
          <a:lstStyle/>
          <a:p>
            <a:fld id="{86CB4B4D-7CA3-9044-876B-883B54F8677D}" type="slidenum">
              <a:rPr lang="el-GR" smtClean="0"/>
              <a:t>43</a:t>
            </a:fld>
            <a:endParaRPr lang="el-GR"/>
          </a:p>
        </p:txBody>
      </p:sp>
      <p:pic>
        <p:nvPicPr>
          <p:cNvPr id="6" name="Εικόνα 5">
            <a:extLst>
              <a:ext uri="{FF2B5EF4-FFF2-40B4-BE49-F238E27FC236}">
                <a16:creationId xmlns:a16="http://schemas.microsoft.com/office/drawing/2014/main" id="{981B9526-97BC-479E-BC44-9B0D378C8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37032805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86584"/>
            <a:ext cx="10306050" cy="3895344"/>
          </a:xfrm>
        </p:spPr>
        <p:txBody>
          <a:bodyPr/>
          <a:lstStyle/>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Εγγραφή συνδικαλιστικών και εργοδοτικών οργανώσεων σε ηλεκτρονικό </a:t>
            </a:r>
            <a:r>
              <a:rPr lang="el-GR" sz="2400" b="1" dirty="0">
                <a:solidFill>
                  <a:schemeClr val="dk1"/>
                </a:solidFill>
                <a:ea typeface="Century Gothic"/>
                <a:sym typeface="Century Gothic"/>
              </a:rPr>
              <a:t>μητρώο</a:t>
            </a:r>
            <a:r>
              <a:rPr lang="el-GR" sz="2400" dirty="0">
                <a:solidFill>
                  <a:schemeClr val="dk1"/>
                </a:solidFill>
                <a:ea typeface="Century Gothic"/>
                <a:sym typeface="Century Gothic"/>
              </a:rPr>
              <a:t> στο ΕΡΓΑΝΗ ΙΙ: καταστατικό, έδρα, αριθμός μελών</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Η εγγραφή στο μητρώο είναι </a:t>
            </a:r>
            <a:r>
              <a:rPr lang="el-GR" sz="2400" b="1" dirty="0">
                <a:solidFill>
                  <a:schemeClr val="dk1"/>
                </a:solidFill>
                <a:ea typeface="Century Gothic"/>
                <a:sym typeface="Century Gothic"/>
              </a:rPr>
              <a:t>προϋπόθεση</a:t>
            </a:r>
            <a:r>
              <a:rPr lang="el-GR" sz="2400" dirty="0">
                <a:solidFill>
                  <a:schemeClr val="dk1"/>
                </a:solidFill>
                <a:ea typeface="Century Gothic"/>
                <a:sym typeface="Century Gothic"/>
              </a:rPr>
              <a:t> για συλλογική διαπραγμάτευση, κήρυξη απεργίας, υπογραφή ΣΣΕ</a:t>
            </a:r>
            <a:endParaRPr lang="el-GR" sz="2400" dirty="0"/>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Προϋπόθεση για κήρυξη απεργίας και την εκλογή Διοικητικού Συμβουλίου είναι να υπάρχει διαθέσιμο σύστημα </a:t>
            </a:r>
            <a:r>
              <a:rPr lang="el-GR" sz="2400" b="1" dirty="0">
                <a:solidFill>
                  <a:schemeClr val="dk1"/>
                </a:solidFill>
                <a:ea typeface="Century Gothic"/>
                <a:sym typeface="Century Gothic"/>
              </a:rPr>
              <a:t>ηλεκτρονικής ψηφοφορίας</a:t>
            </a:r>
          </a:p>
          <a:p>
            <a:pPr marL="447675" lvl="0" indent="-362776" algn="just">
              <a:spcBef>
                <a:spcPts val="600"/>
              </a:spcBef>
              <a:buClr>
                <a:schemeClr val="accent1"/>
              </a:buClr>
              <a:buSzPct val="79999"/>
              <a:buFont typeface="Noto Sans Symbols"/>
              <a:buChar char="⦿"/>
            </a:pPr>
            <a:r>
              <a:rPr lang="el-GR" sz="2400" b="1" dirty="0">
                <a:solidFill>
                  <a:schemeClr val="dk1"/>
                </a:solidFill>
                <a:ea typeface="Century Gothic"/>
                <a:sym typeface="Century Gothic"/>
              </a:rPr>
              <a:t>Στόχοι</a:t>
            </a:r>
            <a:r>
              <a:rPr lang="el-GR" sz="2400" dirty="0">
                <a:solidFill>
                  <a:schemeClr val="dk1"/>
                </a:solidFill>
                <a:ea typeface="Century Gothic"/>
                <a:sym typeface="Century Gothic"/>
              </a:rPr>
              <a:t>: διαφάνεια – ενίσχυση της αξιοπιστίας και αντιπροσωπευτικότητας του συνδικαλιστικού κινήματος – διευκόλυνση της συμμετοχής των εργαζομένων με δικλείδες μυστικότητας</a:t>
            </a:r>
          </a:p>
        </p:txBody>
      </p:sp>
      <p:sp>
        <p:nvSpPr>
          <p:cNvPr id="2" name="Θέση αριθμού διαφάνειας 1">
            <a:extLst>
              <a:ext uri="{FF2B5EF4-FFF2-40B4-BE49-F238E27FC236}">
                <a16:creationId xmlns:a16="http://schemas.microsoft.com/office/drawing/2014/main" id="{08364665-D0E9-4F4B-ABA8-1B7BFB87ABD3}"/>
              </a:ext>
            </a:extLst>
          </p:cNvPr>
          <p:cNvSpPr>
            <a:spLocks noGrp="1"/>
          </p:cNvSpPr>
          <p:nvPr>
            <p:ph type="sldNum" sz="quarter" idx="2"/>
          </p:nvPr>
        </p:nvSpPr>
        <p:spPr>
          <a:xfrm>
            <a:off x="0" y="6540500"/>
            <a:ext cx="306174" cy="287258"/>
          </a:xfrm>
        </p:spPr>
        <p:txBody>
          <a:bodyPr/>
          <a:lstStyle/>
          <a:p>
            <a:fld id="{86CB4B4D-7CA3-9044-876B-883B54F8677D}" type="slidenum">
              <a:rPr lang="el-GR" smtClean="0"/>
              <a:t>44</a:t>
            </a:fld>
            <a:endParaRPr lang="el-GR" dirty="0"/>
          </a:p>
        </p:txBody>
      </p:sp>
      <p:pic>
        <p:nvPicPr>
          <p:cNvPr id="6" name="Εικόνα 5">
            <a:extLst>
              <a:ext uri="{FF2B5EF4-FFF2-40B4-BE49-F238E27FC236}">
                <a16:creationId xmlns:a16="http://schemas.microsoft.com/office/drawing/2014/main" id="{6F7C7BFF-6D0F-4714-A087-4511DD4815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29240547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178808"/>
          </a:xfrm>
        </p:spPr>
        <p:txBody>
          <a:bodyPr/>
          <a:lstStyle/>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Νέο καθεστώς προστασίας των </a:t>
            </a:r>
            <a:r>
              <a:rPr lang="el-GR" sz="2400" b="1" dirty="0">
                <a:solidFill>
                  <a:schemeClr val="dk1"/>
                </a:solidFill>
                <a:ea typeface="Century Gothic"/>
                <a:sym typeface="Century Gothic"/>
              </a:rPr>
              <a:t>συνδικαλιστών</a:t>
            </a:r>
            <a:endParaRPr lang="el-GR" sz="24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Με το </a:t>
            </a:r>
            <a:r>
              <a:rPr lang="el-GR" sz="2400" b="1" dirty="0">
                <a:solidFill>
                  <a:schemeClr val="dk1"/>
                </a:solidFill>
                <a:ea typeface="Century Gothic"/>
                <a:sym typeface="Century Gothic"/>
              </a:rPr>
              <a:t>υφιστάμενο</a:t>
            </a:r>
            <a:r>
              <a:rPr lang="el-GR" sz="2400" dirty="0">
                <a:solidFill>
                  <a:schemeClr val="dk1"/>
                </a:solidFill>
                <a:ea typeface="Century Gothic"/>
                <a:sym typeface="Century Gothic"/>
              </a:rPr>
              <a:t> πλαίσιο προβλέπονται περιοριστικά έξι λόγοι για τους οποίους επιτρέπεται απόλυση συνδικαλιστή (κλοπή, εξαπάτηση, σωματικές βλάβες κ.ά.) - Δεν προβλέπονται για παράδειγμα ως λόγοι απόλυσης συνδικαλιστή οι βιαιοπραγίες σε βάρος συναδέλφου, η σεξουαλική παρενόχληση</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Με το </a:t>
            </a:r>
            <a:r>
              <a:rPr lang="el-GR" sz="2400" b="1" dirty="0">
                <a:solidFill>
                  <a:schemeClr val="dk1"/>
                </a:solidFill>
                <a:ea typeface="Century Gothic"/>
                <a:sym typeface="Century Gothic"/>
              </a:rPr>
              <a:t>νέο</a:t>
            </a:r>
            <a:r>
              <a:rPr lang="el-GR" sz="2400" dirty="0">
                <a:solidFill>
                  <a:schemeClr val="dk1"/>
                </a:solidFill>
                <a:ea typeface="Century Gothic"/>
                <a:sym typeface="Century Gothic"/>
              </a:rPr>
              <a:t> πλαίσιο οι συνδικαλιστές θα έχουν το ίδιο επίπεδο προστασίας που ισχύει για τις </a:t>
            </a:r>
            <a:r>
              <a:rPr lang="el-GR" sz="2400" b="1" dirty="0">
                <a:solidFill>
                  <a:schemeClr val="dk1"/>
                </a:solidFill>
                <a:ea typeface="Century Gothic"/>
                <a:sym typeface="Century Gothic"/>
              </a:rPr>
              <a:t>εγκύους </a:t>
            </a:r>
            <a:r>
              <a:rPr lang="el-GR" sz="2400" dirty="0">
                <a:solidFill>
                  <a:schemeClr val="dk1"/>
                </a:solidFill>
                <a:ea typeface="Century Gothic"/>
                <a:sym typeface="Century Gothic"/>
              </a:rPr>
              <a:t>- Η απόλυση θα επιτρέπεται για σπουδαίο λόγο, η βασιμότητα του οποίου θα κρίνεται από τα Δικαστήρια</a:t>
            </a:r>
          </a:p>
          <a:p>
            <a:pPr marL="447675" indent="-362776" algn="just">
              <a:spcBef>
                <a:spcPts val="600"/>
              </a:spcBef>
              <a:buClr>
                <a:schemeClr val="accent1"/>
              </a:buClr>
              <a:buSzPct val="79999"/>
              <a:buFont typeface="Noto Sans Symbols"/>
              <a:buChar char="⦿"/>
            </a:pPr>
            <a:r>
              <a:rPr lang="el-GR" sz="2400" b="1" dirty="0">
                <a:solidFill>
                  <a:schemeClr val="dk1"/>
                </a:solidFill>
                <a:ea typeface="Century Gothic"/>
                <a:sym typeface="Century Gothic"/>
              </a:rPr>
              <a:t>Καταργείται</a:t>
            </a:r>
            <a:r>
              <a:rPr lang="el-GR" sz="2400" dirty="0">
                <a:solidFill>
                  <a:schemeClr val="dk1"/>
                </a:solidFill>
                <a:ea typeface="Century Gothic"/>
                <a:sym typeface="Century Gothic"/>
              </a:rPr>
              <a:t> η Επιτροπή Προστασίας Συνδικαλιστικών Στελεχών, η οποία έκρινε ως τώρα τη νομιμότητα της απόλυσης συνδικαλιστών</a:t>
            </a:r>
          </a:p>
          <a:p>
            <a:pPr marL="84899" lvl="0" algn="just">
              <a:spcBef>
                <a:spcPts val="600"/>
              </a:spcBef>
              <a:buClr>
                <a:schemeClr val="accent1"/>
              </a:buClr>
              <a:buSzPct val="79999"/>
            </a:pPr>
            <a:endParaRPr lang="el-GR" sz="2200" dirty="0">
              <a:solidFill>
                <a:schemeClr val="dk1"/>
              </a:solidFill>
              <a:ea typeface="Century Gothic"/>
              <a:sym typeface="Century Gothic"/>
            </a:endParaRPr>
          </a:p>
        </p:txBody>
      </p:sp>
      <p:sp>
        <p:nvSpPr>
          <p:cNvPr id="2" name="Θέση αριθμού διαφάνειας 1">
            <a:extLst>
              <a:ext uri="{FF2B5EF4-FFF2-40B4-BE49-F238E27FC236}">
                <a16:creationId xmlns:a16="http://schemas.microsoft.com/office/drawing/2014/main" id="{E989D52B-2F17-4B8F-84FC-C84C8E951E0B}"/>
              </a:ext>
            </a:extLst>
          </p:cNvPr>
          <p:cNvSpPr>
            <a:spLocks noGrp="1"/>
          </p:cNvSpPr>
          <p:nvPr>
            <p:ph type="sldNum" sz="quarter" idx="2"/>
          </p:nvPr>
        </p:nvSpPr>
        <p:spPr>
          <a:xfrm>
            <a:off x="0" y="6540500"/>
            <a:ext cx="306174" cy="287258"/>
          </a:xfrm>
        </p:spPr>
        <p:txBody>
          <a:bodyPr/>
          <a:lstStyle/>
          <a:p>
            <a:fld id="{86CB4B4D-7CA3-9044-876B-883B54F8677D}" type="slidenum">
              <a:rPr lang="el-GR" smtClean="0"/>
              <a:t>45</a:t>
            </a:fld>
            <a:endParaRPr lang="el-GR" dirty="0"/>
          </a:p>
        </p:txBody>
      </p:sp>
      <p:pic>
        <p:nvPicPr>
          <p:cNvPr id="6" name="Εικόνα 5">
            <a:extLst>
              <a:ext uri="{FF2B5EF4-FFF2-40B4-BE49-F238E27FC236}">
                <a16:creationId xmlns:a16="http://schemas.microsoft.com/office/drawing/2014/main" id="{0431609E-BC59-47AE-A35F-1C124CAC4A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04758731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178808"/>
          </a:xfrm>
        </p:spPr>
        <p:txBody>
          <a:bodyPr/>
          <a:lstStyle/>
          <a:p>
            <a:pPr marL="447675" lvl="0" indent="-362776" algn="just">
              <a:spcBef>
                <a:spcPts val="600"/>
              </a:spcBef>
              <a:buClr>
                <a:schemeClr val="accent1"/>
              </a:buClr>
              <a:buSzPct val="79999"/>
              <a:buFont typeface="Noto Sans Symbols"/>
              <a:buChar char="⦿"/>
            </a:pPr>
            <a:r>
              <a:rPr lang="el-GR" sz="2300" dirty="0">
                <a:solidFill>
                  <a:schemeClr val="dk1"/>
                </a:solidFill>
                <a:sym typeface="Century Gothic"/>
              </a:rPr>
              <a:t>Απαγορεύεται η </a:t>
            </a:r>
            <a:r>
              <a:rPr lang="el-GR" sz="2300" b="1" dirty="0">
                <a:solidFill>
                  <a:schemeClr val="dk1"/>
                </a:solidFill>
                <a:sym typeface="Century Gothic"/>
              </a:rPr>
              <a:t>ενίσχυση</a:t>
            </a:r>
            <a:r>
              <a:rPr lang="el-GR" sz="2300" dirty="0">
                <a:solidFill>
                  <a:schemeClr val="dk1"/>
                </a:solidFill>
                <a:sym typeface="Century Gothic"/>
              </a:rPr>
              <a:t> συνδικαλιστικών οργανώσεων από εργοδότες και κόμματα</a:t>
            </a:r>
            <a:endParaRPr lang="el-GR" sz="23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Ελάχιστη </a:t>
            </a:r>
            <a:r>
              <a:rPr lang="el-GR" sz="2300" b="1" dirty="0">
                <a:solidFill>
                  <a:schemeClr val="dk1"/>
                </a:solidFill>
                <a:ea typeface="Century Gothic"/>
                <a:sym typeface="Century Gothic"/>
              </a:rPr>
              <a:t>εγγυημένη υπηρεσία </a:t>
            </a:r>
            <a:r>
              <a:rPr lang="el-GR" sz="2300" dirty="0">
                <a:solidFill>
                  <a:schemeClr val="dk1"/>
                </a:solidFill>
                <a:ea typeface="Century Gothic"/>
                <a:sym typeface="Century Gothic"/>
              </a:rPr>
              <a:t>σε κλάδους κοινής ωφέλειας κατά τη διάρκεια της απεργίας</a:t>
            </a: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Διασφαλίζεται τουλάχιστον το </a:t>
            </a:r>
            <a:r>
              <a:rPr lang="el-GR" sz="2300" b="1" dirty="0">
                <a:solidFill>
                  <a:schemeClr val="dk1"/>
                </a:solidFill>
                <a:ea typeface="Century Gothic"/>
                <a:sym typeface="Century Gothic"/>
              </a:rPr>
              <a:t>ένα τρίτο </a:t>
            </a:r>
            <a:r>
              <a:rPr lang="el-GR" sz="2300" dirty="0">
                <a:solidFill>
                  <a:schemeClr val="dk1"/>
                </a:solidFill>
                <a:ea typeface="Century Gothic"/>
                <a:sym typeface="Century Gothic"/>
              </a:rPr>
              <a:t>της συνήθως παρεχόμενης υπηρεσίας κατά τη διάρκεια απεργίας σε επιχειρήσεις δημόσιου χαρακτήρα ή κοινής ωφέλειας, στους κλάδους: υγείας, ύδρευσης, ηλεκτροδότησης, διύλισης πετρελαίου, μεταφορών, τηλεπικοινωνιών, αποκομιδής απορριμμάτων, φορτοεκφόρτωσης και αποθήκευσης εμπορευμάτων στα λιμάνια, Πολιτικής Αεροπορίας, μισθοδοσίας  στο Δημόσιο (συντάξεις) - Οι κλάδοι που εντάσσονται στη ρύθμιση προσδιορίζονται από το νόμο 1264/1982</a:t>
            </a:r>
          </a:p>
          <a:p>
            <a:pPr marL="447675" lvl="0" indent="-362776" algn="just">
              <a:spcBef>
                <a:spcPts val="600"/>
              </a:spcBef>
              <a:buClr>
                <a:schemeClr val="accent1"/>
              </a:buClr>
              <a:buSzPct val="79999"/>
              <a:buFont typeface="Noto Sans Symbols"/>
              <a:buChar char="⦿"/>
            </a:pPr>
            <a:endParaRPr lang="el-GR" sz="2200" dirty="0">
              <a:solidFill>
                <a:schemeClr val="dk1"/>
              </a:solidFill>
              <a:ea typeface="Century Gothic"/>
              <a:sym typeface="Century Gothic"/>
            </a:endParaRPr>
          </a:p>
        </p:txBody>
      </p:sp>
      <p:sp>
        <p:nvSpPr>
          <p:cNvPr id="2" name="Θέση αριθμού διαφάνειας 1">
            <a:extLst>
              <a:ext uri="{FF2B5EF4-FFF2-40B4-BE49-F238E27FC236}">
                <a16:creationId xmlns:a16="http://schemas.microsoft.com/office/drawing/2014/main" id="{3DEB3851-4174-4A13-8256-C6D33CAFDF3D}"/>
              </a:ext>
            </a:extLst>
          </p:cNvPr>
          <p:cNvSpPr>
            <a:spLocks noGrp="1"/>
          </p:cNvSpPr>
          <p:nvPr>
            <p:ph type="sldNum" sz="quarter" idx="2"/>
          </p:nvPr>
        </p:nvSpPr>
        <p:spPr>
          <a:xfrm>
            <a:off x="0" y="6540500"/>
            <a:ext cx="306174" cy="287258"/>
          </a:xfrm>
        </p:spPr>
        <p:txBody>
          <a:bodyPr/>
          <a:lstStyle/>
          <a:p>
            <a:fld id="{86CB4B4D-7CA3-9044-876B-883B54F8677D}" type="slidenum">
              <a:rPr lang="el-GR" smtClean="0"/>
              <a:t>46</a:t>
            </a:fld>
            <a:endParaRPr lang="el-GR" dirty="0"/>
          </a:p>
        </p:txBody>
      </p:sp>
      <p:pic>
        <p:nvPicPr>
          <p:cNvPr id="6" name="Εικόνα 5">
            <a:extLst>
              <a:ext uri="{FF2B5EF4-FFF2-40B4-BE49-F238E27FC236}">
                <a16:creationId xmlns:a16="http://schemas.microsoft.com/office/drawing/2014/main" id="{DB863516-DAF2-46EC-A0DD-CD4E1DF29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76668279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31720"/>
            <a:ext cx="10306050" cy="3950208"/>
          </a:xfrm>
        </p:spPr>
        <p:txBody>
          <a:bodyPr/>
          <a:lstStyle/>
          <a:p>
            <a:pPr marL="447675" lvl="0" indent="-362776" algn="just">
              <a:spcBef>
                <a:spcPts val="600"/>
              </a:spcBef>
              <a:buClr>
                <a:schemeClr val="accent1"/>
              </a:buClr>
              <a:buSzPct val="79999"/>
              <a:buFont typeface="Noto Sans Symbols"/>
              <a:buChar char="⦿"/>
            </a:pPr>
            <a:endParaRPr lang="el-GR" sz="24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Αντίστοιχες ρυθμίσεις στις περισσότερες χώρες – μέλη του Διεθνούς Γραφείου Εργασίας (ILO)</a:t>
            </a:r>
          </a:p>
          <a:p>
            <a:pPr marL="447675"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Απαγορεύεται η </a:t>
            </a:r>
            <a:r>
              <a:rPr lang="el-GR" sz="2400" b="1" dirty="0">
                <a:solidFill>
                  <a:schemeClr val="dk1"/>
                </a:solidFill>
                <a:ea typeface="Century Gothic"/>
                <a:sym typeface="Century Gothic"/>
              </a:rPr>
              <a:t>παρεμπόδιση</a:t>
            </a:r>
            <a:r>
              <a:rPr lang="el-GR" sz="2400" dirty="0">
                <a:solidFill>
                  <a:schemeClr val="dk1"/>
                </a:solidFill>
                <a:ea typeface="Century Gothic"/>
                <a:sym typeface="Century Gothic"/>
              </a:rPr>
              <a:t> εργαζομένων που επιθυμούν να εργασθούν κατά τη διάρκεια της απεργίας - παράβαση αυτής της υποχρέωσης οδηγεί στη διακοπή της απεργίας με δικαστική απόφαση</a:t>
            </a:r>
          </a:p>
          <a:p>
            <a:pPr marL="447675" lvl="0" indent="-362776" algn="just">
              <a:spcBef>
                <a:spcPts val="600"/>
              </a:spcBef>
              <a:buClr>
                <a:schemeClr val="accent1"/>
              </a:buClr>
              <a:buSzPct val="79999"/>
              <a:buFont typeface="Noto Sans Symbols"/>
              <a:buChar char="⦿"/>
            </a:pPr>
            <a:endParaRPr lang="el-GR" sz="2200" dirty="0">
              <a:solidFill>
                <a:schemeClr val="dk1"/>
              </a:solidFill>
              <a:ea typeface="Century Gothic"/>
              <a:sym typeface="Century Gothic"/>
            </a:endParaRPr>
          </a:p>
        </p:txBody>
      </p:sp>
      <p:sp>
        <p:nvSpPr>
          <p:cNvPr id="2" name="Θέση αριθμού διαφάνειας 1">
            <a:extLst>
              <a:ext uri="{FF2B5EF4-FFF2-40B4-BE49-F238E27FC236}">
                <a16:creationId xmlns:a16="http://schemas.microsoft.com/office/drawing/2014/main" id="{3DEB3851-4174-4A13-8256-C6D33CAFDF3D}"/>
              </a:ext>
            </a:extLst>
          </p:cNvPr>
          <p:cNvSpPr>
            <a:spLocks noGrp="1"/>
          </p:cNvSpPr>
          <p:nvPr>
            <p:ph type="sldNum" sz="quarter" idx="2"/>
          </p:nvPr>
        </p:nvSpPr>
        <p:spPr>
          <a:xfrm>
            <a:off x="0" y="6540500"/>
            <a:ext cx="306174" cy="287258"/>
          </a:xfrm>
        </p:spPr>
        <p:txBody>
          <a:bodyPr/>
          <a:lstStyle/>
          <a:p>
            <a:fld id="{86CB4B4D-7CA3-9044-876B-883B54F8677D}" type="slidenum">
              <a:rPr lang="el-GR" smtClean="0"/>
              <a:t>47</a:t>
            </a:fld>
            <a:endParaRPr lang="el-GR" dirty="0"/>
          </a:p>
        </p:txBody>
      </p:sp>
      <p:pic>
        <p:nvPicPr>
          <p:cNvPr id="6" name="Εικόνα 5">
            <a:extLst>
              <a:ext uri="{FF2B5EF4-FFF2-40B4-BE49-F238E27FC236}">
                <a16:creationId xmlns:a16="http://schemas.microsoft.com/office/drawing/2014/main" id="{DB863516-DAF2-46EC-A0DD-CD4E1DF29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168585865"/>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B3E0FB84-905C-BD4C-AF2E-7151D6432C95}"/>
              </a:ext>
            </a:extLst>
          </p:cNvPr>
          <p:cNvSpPr>
            <a:spLocks noGrp="1"/>
          </p:cNvSpPr>
          <p:nvPr>
            <p:ph type="body" sz="quarter" idx="10"/>
          </p:nvPr>
        </p:nvSpPr>
        <p:spPr>
          <a:xfrm>
            <a:off x="3444610" y="3141446"/>
            <a:ext cx="5304367" cy="751852"/>
          </a:xfrm>
        </p:spPr>
        <p:txBody>
          <a:bodyPr/>
          <a:lstStyle/>
          <a:p>
            <a:r>
              <a:rPr lang="el-GR" dirty="0" err="1"/>
              <a:t>Ευχαριστο</a:t>
            </a:r>
            <a:r>
              <a:rPr lang="en-US" dirty="0" err="1"/>
              <a:t>ύ</a:t>
            </a:r>
            <a:r>
              <a:rPr lang="el-GR" dirty="0"/>
              <a:t>με</a:t>
            </a:r>
          </a:p>
        </p:txBody>
      </p:sp>
      <p:pic>
        <p:nvPicPr>
          <p:cNvPr id="3" name="Εικόνα 2">
            <a:extLst>
              <a:ext uri="{FF2B5EF4-FFF2-40B4-BE49-F238E27FC236}">
                <a16:creationId xmlns:a16="http://schemas.microsoft.com/office/drawing/2014/main" id="{91BFD6F2-BB91-438C-8BFB-7BD67F0820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8970264" y="5197302"/>
            <a:ext cx="2827339" cy="1456670"/>
          </a:xfrm>
          <a:prstGeom prst="rect">
            <a:avLst/>
          </a:prstGeom>
        </p:spPr>
      </p:pic>
    </p:spTree>
    <p:extLst>
      <p:ext uri="{BB962C8B-B14F-4D97-AF65-F5344CB8AC3E}">
        <p14:creationId xmlns:p14="http://schemas.microsoft.com/office/powerpoint/2010/main" val="421920882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77041"/>
            <a:ext cx="8909050" cy="592138"/>
          </a:xfrm>
        </p:spPr>
        <p:txBody>
          <a:bodyPr/>
          <a:lstStyle/>
          <a:p>
            <a:r>
              <a:rPr lang="el-GR" dirty="0"/>
              <a:t>Στον χρόνο εργασίας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673352"/>
            <a:ext cx="10306050" cy="4727447"/>
          </a:xfrm>
        </p:spPr>
        <p:txBody>
          <a:bodyPr/>
          <a:lstStyle/>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Διαφορετικό καθεστώς για τις υπερωρίες στη βιομηχανία (ανώτατο όριο 96 ώρες το χρόνο στη βιομηχανία, 120 στους λοιπούς κλάδους)</a:t>
            </a:r>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Η απαγόρευση λειτουργίας τις Κυριακές ορισμένων κλάδων της βιομηχανίας και των υπηρεσιών που χρειάζονται 7ήμερη λειτουργία (όπως συμβαίνει στις περισσότερες Ευρωπαϊκές χώρες) εμποδίζει τη δημιουργία νέων θέσεων εργασίας.</a:t>
            </a:r>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Μη εφαρμογή της διευθέτησης του χρόνου εργασίας, εμποδίζει την εξυπηρέτηση των εργαζόμενων που θέλουν να δουλεύουν περισσότερο σε μια περίοδο του έτους και να έχουν μικρότερο ωράριο ή ημέρες άδειας την επόμενη (παράδειγμα: φοιτητές, γονείς, φροντιστές ατόμων με αυξημένες ανάγκες, άτομα που έχουν δεύτερη απασχόληση) - Εμποδίζει ταυτόχρονα τη μείωση του κόστους των επιχειρήσεων με εποχιακή λειτουργία</a:t>
            </a:r>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Έλλειψη συνολικής ρύθμισης προστασίας για τους απασχολούμενους στις διαδικτυακές πλατφόρμες</a:t>
            </a:r>
          </a:p>
        </p:txBody>
      </p:sp>
      <p:sp>
        <p:nvSpPr>
          <p:cNvPr id="2" name="Θέση αριθμού διαφάνειας 1">
            <a:extLst>
              <a:ext uri="{FF2B5EF4-FFF2-40B4-BE49-F238E27FC236}">
                <a16:creationId xmlns:a16="http://schemas.microsoft.com/office/drawing/2014/main" id="{721D21C3-AB43-4EC8-8A87-B93CCF3D5390}"/>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5</a:t>
            </a:fld>
            <a:endParaRPr lang="el-GR"/>
          </a:p>
        </p:txBody>
      </p:sp>
      <p:pic>
        <p:nvPicPr>
          <p:cNvPr id="6" name="Εικόνα 5">
            <a:extLst>
              <a:ext uri="{FF2B5EF4-FFF2-40B4-BE49-F238E27FC236}">
                <a16:creationId xmlns:a16="http://schemas.microsoft.com/office/drawing/2014/main" id="{E8E8001C-BA1C-4097-BD3D-5ECA3366F9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80225007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Οι αρχές του νομοσχεδίου</a:t>
            </a:r>
          </a:p>
        </p:txBody>
      </p:sp>
      <p:pic>
        <p:nvPicPr>
          <p:cNvPr id="3" name="Εικόνα 2">
            <a:extLst>
              <a:ext uri="{FF2B5EF4-FFF2-40B4-BE49-F238E27FC236}">
                <a16:creationId xmlns:a16="http://schemas.microsoft.com/office/drawing/2014/main" id="{9E7A40DC-90AE-429D-8A25-0C73CD1F65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9921241" y="5687254"/>
            <a:ext cx="1876362" cy="966718"/>
          </a:xfrm>
          <a:prstGeom prst="rect">
            <a:avLst/>
          </a:prstGeom>
        </p:spPr>
      </p:pic>
    </p:spTree>
    <p:extLst>
      <p:ext uri="{BB962C8B-B14F-4D97-AF65-F5344CB8AC3E}">
        <p14:creationId xmlns:p14="http://schemas.microsoft.com/office/powerpoint/2010/main" val="426776433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p:txBody>
          <a:bodyPr/>
          <a:lstStyle/>
          <a:p>
            <a:pPr marL="65087" lvl="0" algn="just">
              <a:spcBef>
                <a:spcPts val="0"/>
              </a:spcBef>
              <a:buClr>
                <a:schemeClr val="accent1"/>
              </a:buClr>
              <a:buSzPts val="1920"/>
            </a:pPr>
            <a:r>
              <a:rPr lang="el-GR" sz="2300" dirty="0">
                <a:solidFill>
                  <a:schemeClr val="accent1"/>
                </a:solidFill>
                <a:ea typeface="Century Gothic"/>
                <a:sym typeface="Century Gothic"/>
              </a:rPr>
              <a:t>1.</a:t>
            </a:r>
            <a:r>
              <a:rPr lang="en-US" sz="2300" dirty="0">
                <a:solidFill>
                  <a:schemeClr val="accent1"/>
                </a:solidFill>
                <a:ea typeface="Century Gothic"/>
                <a:sym typeface="Century Gothic"/>
              </a:rPr>
              <a:t> </a:t>
            </a:r>
            <a:r>
              <a:rPr lang="el-GR" sz="2300" dirty="0">
                <a:solidFill>
                  <a:schemeClr val="dk1"/>
                </a:solidFill>
                <a:ea typeface="Century Gothic"/>
                <a:sym typeface="Century Gothic"/>
              </a:rPr>
              <a:t>Δεν υπάρχουν εργαζόμενοι χωρίς επιχειρήσεις ούτε και επιχειρήσεις με εργαζομένους «στα κεραμίδια»</a:t>
            </a:r>
          </a:p>
          <a:p>
            <a:pPr marL="65087" lvl="0" algn="just">
              <a:spcBef>
                <a:spcPts val="0"/>
              </a:spcBef>
              <a:buClr>
                <a:schemeClr val="accent1"/>
              </a:buClr>
              <a:buSzPts val="1920"/>
            </a:pPr>
            <a:endParaRPr lang="en-US" sz="2300" dirty="0">
              <a:solidFill>
                <a:schemeClr val="dk1"/>
              </a:solidFill>
              <a:ea typeface="Century Gothic"/>
              <a:sym typeface="Century Gothic"/>
            </a:endParaRPr>
          </a:p>
          <a:p>
            <a:pPr marL="65087" lvl="0" algn="just">
              <a:spcBef>
                <a:spcPts val="0"/>
              </a:spcBef>
              <a:buClr>
                <a:schemeClr val="accent1"/>
              </a:buClr>
              <a:buSzPts val="1920"/>
            </a:pPr>
            <a:r>
              <a:rPr lang="el-GR" sz="2300" dirty="0">
                <a:solidFill>
                  <a:schemeClr val="accent1"/>
                </a:solidFill>
                <a:ea typeface="Century Gothic"/>
                <a:sym typeface="Century Gothic"/>
              </a:rPr>
              <a:t>2.</a:t>
            </a:r>
            <a:r>
              <a:rPr lang="en-US" sz="2300" dirty="0">
                <a:solidFill>
                  <a:schemeClr val="accent1"/>
                </a:solidFill>
                <a:ea typeface="Century Gothic"/>
                <a:sym typeface="Century Gothic"/>
              </a:rPr>
              <a:t> </a:t>
            </a:r>
            <a:r>
              <a:rPr lang="el-GR" sz="2300" dirty="0">
                <a:solidFill>
                  <a:schemeClr val="dk1"/>
                </a:solidFill>
                <a:ea typeface="Century Gothic"/>
                <a:sym typeface="Century Gothic"/>
              </a:rPr>
              <a:t>Βελτίωση της ανταγωνιστικότητας με τους εργαζόμενους να συμμετέχουν στα οφέλη της ανάπτυξης, δημιουργία νέων θέσεων εργασίας</a:t>
            </a:r>
          </a:p>
          <a:p>
            <a:pPr marL="65087" lvl="0" algn="just">
              <a:spcBef>
                <a:spcPts val="0"/>
              </a:spcBef>
              <a:buClr>
                <a:schemeClr val="accent1"/>
              </a:buClr>
              <a:buSzPts val="1920"/>
            </a:pPr>
            <a:endParaRPr lang="en-US" sz="2300" dirty="0">
              <a:solidFill>
                <a:schemeClr val="dk1"/>
              </a:solidFill>
              <a:ea typeface="Century Gothic"/>
              <a:sym typeface="Century Gothic"/>
            </a:endParaRPr>
          </a:p>
          <a:p>
            <a:pPr marL="65087" lvl="0" algn="just">
              <a:spcBef>
                <a:spcPts val="0"/>
              </a:spcBef>
              <a:buClr>
                <a:schemeClr val="accent1"/>
              </a:buClr>
              <a:buSzPts val="1920"/>
            </a:pPr>
            <a:r>
              <a:rPr lang="el-GR" sz="2300" dirty="0">
                <a:solidFill>
                  <a:schemeClr val="accent1"/>
                </a:solidFill>
                <a:ea typeface="Century Gothic"/>
                <a:sym typeface="Century Gothic"/>
              </a:rPr>
              <a:t>3.</a:t>
            </a:r>
            <a:r>
              <a:rPr lang="en-US" sz="2300" dirty="0">
                <a:solidFill>
                  <a:schemeClr val="accent1"/>
                </a:solidFill>
                <a:ea typeface="Century Gothic"/>
                <a:sym typeface="Century Gothic"/>
              </a:rPr>
              <a:t> </a:t>
            </a:r>
            <a:r>
              <a:rPr lang="el-GR" sz="2300" dirty="0">
                <a:solidFill>
                  <a:schemeClr val="dk1"/>
                </a:solidFill>
                <a:ea typeface="Century Gothic"/>
                <a:sym typeface="Century Gothic"/>
              </a:rPr>
              <a:t>Η νομοθεσία προσαρμόζεται στις βέλτιστες ευρωπαϊκές πρακτικές και, σε κάποιες περιπτώσεις, στις πιο πρωτοπόρες (όπως στην τηλεργασία και στις πλατφόρμες)</a:t>
            </a:r>
          </a:p>
        </p:txBody>
      </p:sp>
      <p:sp>
        <p:nvSpPr>
          <p:cNvPr id="2" name="Θέση αριθμού διαφάνειας 1">
            <a:extLst>
              <a:ext uri="{FF2B5EF4-FFF2-40B4-BE49-F238E27FC236}">
                <a16:creationId xmlns:a16="http://schemas.microsoft.com/office/drawing/2014/main" id="{500D7DBB-921E-4C3D-8E8C-EDBA4B26D7CD}"/>
              </a:ext>
            </a:extLst>
          </p:cNvPr>
          <p:cNvSpPr>
            <a:spLocks noGrp="1"/>
          </p:cNvSpPr>
          <p:nvPr>
            <p:ph type="sldNum" sz="quarter" idx="2"/>
          </p:nvPr>
        </p:nvSpPr>
        <p:spPr>
          <a:xfrm>
            <a:off x="15287" y="6540500"/>
            <a:ext cx="306174" cy="287258"/>
          </a:xfrm>
        </p:spPr>
        <p:txBody>
          <a:bodyPr/>
          <a:lstStyle/>
          <a:p>
            <a:fld id="{86CB4B4D-7CA3-9044-876B-883B54F8677D}" type="slidenum">
              <a:rPr lang="el-GR" smtClean="0"/>
              <a:t>7</a:t>
            </a:fld>
            <a:endParaRPr lang="el-GR" dirty="0"/>
          </a:p>
        </p:txBody>
      </p:sp>
      <p:sp>
        <p:nvSpPr>
          <p:cNvPr id="7" name="Θέση κειμένου 3">
            <a:extLst>
              <a:ext uri="{FF2B5EF4-FFF2-40B4-BE49-F238E27FC236}">
                <a16:creationId xmlns:a16="http://schemas.microsoft.com/office/drawing/2014/main" id="{194D1946-E394-467A-B907-B8FAE71F9BCD}"/>
              </a:ext>
            </a:extLst>
          </p:cNvPr>
          <p:cNvSpPr>
            <a:spLocks noGrp="1"/>
          </p:cNvSpPr>
          <p:nvPr>
            <p:ph type="body" sz="quarter" idx="10"/>
          </p:nvPr>
        </p:nvSpPr>
        <p:spPr>
          <a:xfrm>
            <a:off x="914214" y="1333657"/>
            <a:ext cx="8909050" cy="592138"/>
          </a:xfrm>
        </p:spPr>
        <p:txBody>
          <a:bodyPr/>
          <a:lstStyle/>
          <a:p>
            <a:r>
              <a:rPr lang="el-GR" dirty="0"/>
              <a:t>Οι αρχές του νομοσχεδίου</a:t>
            </a:r>
          </a:p>
          <a:p>
            <a:endParaRPr lang="el-GR" dirty="0"/>
          </a:p>
        </p:txBody>
      </p:sp>
      <p:pic>
        <p:nvPicPr>
          <p:cNvPr id="8" name="Εικόνα 7">
            <a:extLst>
              <a:ext uri="{FF2B5EF4-FFF2-40B4-BE49-F238E27FC236}">
                <a16:creationId xmlns:a16="http://schemas.microsoft.com/office/drawing/2014/main" id="{88906EAB-21BB-41C6-AE21-FB87B80C1C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95781524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333657"/>
            <a:ext cx="8909050" cy="592138"/>
          </a:xfrm>
        </p:spPr>
        <p:txBody>
          <a:bodyPr/>
          <a:lstStyle/>
          <a:p>
            <a:r>
              <a:rPr lang="el-GR" dirty="0"/>
              <a:t>Οι αρχές του νομοσχεδίου</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069080"/>
          </a:xfrm>
        </p:spPr>
        <p:txBody>
          <a:bodyPr/>
          <a:lstStyle/>
          <a:p>
            <a:pPr marL="447675" lvl="0" algn="ctr">
              <a:buClr>
                <a:schemeClr val="accent1"/>
              </a:buClr>
              <a:buSzPts val="2080"/>
            </a:pPr>
            <a:r>
              <a:rPr lang="el-GR" sz="2400" dirty="0">
                <a:solidFill>
                  <a:srgbClr val="20BDE6"/>
                </a:solidFill>
                <a:ea typeface="Century Gothic"/>
                <a:sym typeface="Century Gothic"/>
              </a:rPr>
              <a:t>«Διακήρυξη του Πόρτο», 8 Μαΐου 2021</a:t>
            </a:r>
          </a:p>
          <a:p>
            <a:pPr algn="just">
              <a:buClr>
                <a:schemeClr val="accent1"/>
              </a:buClr>
              <a:buSzPts val="2080"/>
            </a:pPr>
            <a:r>
              <a:rPr lang="el-GR" sz="2200" i="1" dirty="0">
                <a:solidFill>
                  <a:schemeClr val="dk1"/>
                </a:solidFill>
                <a:sym typeface="Century Gothic"/>
              </a:rPr>
              <a:t>«Καθώς η Ευρώπη ανακάμπτει σταδιακά από την πανδημία COVID-19, προτεραιότητα θα είναι η μετάβαση από την προστασία στη </a:t>
            </a:r>
            <a:r>
              <a:rPr lang="el-GR" sz="2200" b="1" i="1" dirty="0">
                <a:solidFill>
                  <a:schemeClr val="dk1"/>
                </a:solidFill>
                <a:sym typeface="Century Gothic"/>
              </a:rPr>
              <a:t>δημιουργία θέσεων εργασίας </a:t>
            </a:r>
            <a:r>
              <a:rPr lang="el-GR" sz="2200" i="1" dirty="0">
                <a:solidFill>
                  <a:schemeClr val="dk1"/>
                </a:solidFill>
                <a:sym typeface="Century Gothic"/>
              </a:rPr>
              <a:t>και στη </a:t>
            </a:r>
            <a:r>
              <a:rPr lang="el-GR" sz="2200" b="1" i="1" dirty="0">
                <a:solidFill>
                  <a:schemeClr val="dk1"/>
                </a:solidFill>
                <a:sym typeface="Century Gothic"/>
              </a:rPr>
              <a:t>βελτίωση της ποιότητας</a:t>
            </a:r>
            <a:r>
              <a:rPr lang="el-GR" sz="2200" i="1" dirty="0">
                <a:solidFill>
                  <a:schemeClr val="dk1"/>
                </a:solidFill>
                <a:sym typeface="Century Gothic"/>
              </a:rPr>
              <a:t> των θέσεων εργασίας»</a:t>
            </a:r>
            <a:r>
              <a:rPr lang="en-US" sz="2200" i="1" dirty="0">
                <a:solidFill>
                  <a:schemeClr val="dk1"/>
                </a:solidFill>
                <a:sym typeface="Century Gothic"/>
              </a:rPr>
              <a:t>.</a:t>
            </a:r>
            <a:endParaRPr lang="el-GR" sz="2200" i="1" dirty="0">
              <a:solidFill>
                <a:schemeClr val="dk1"/>
              </a:solidFill>
              <a:sym typeface="Century Gothic"/>
            </a:endParaRPr>
          </a:p>
          <a:p>
            <a:pPr algn="just">
              <a:buClr>
                <a:schemeClr val="accent1"/>
              </a:buClr>
              <a:buSzPts val="2080"/>
            </a:pPr>
            <a:r>
              <a:rPr lang="el-GR" sz="2200" i="1" dirty="0">
                <a:solidFill>
                  <a:schemeClr val="dk1"/>
                </a:solidFill>
                <a:sym typeface="Century Gothic"/>
              </a:rPr>
              <a:t>«Οι αλλαγές που συνδέονται με την </a:t>
            </a:r>
            <a:r>
              <a:rPr lang="el-GR" sz="2200" b="1" i="1" dirty="0" err="1">
                <a:solidFill>
                  <a:schemeClr val="dk1"/>
                </a:solidFill>
                <a:sym typeface="Century Gothic"/>
              </a:rPr>
              <a:t>ψηφιοποίηση</a:t>
            </a:r>
            <a:r>
              <a:rPr lang="el-GR" sz="2200" i="1" dirty="0">
                <a:solidFill>
                  <a:schemeClr val="dk1"/>
                </a:solidFill>
                <a:sym typeface="Century Gothic"/>
              </a:rPr>
              <a:t>, την </a:t>
            </a:r>
            <a:r>
              <a:rPr lang="el-GR" sz="2200" b="1" i="1" dirty="0">
                <a:solidFill>
                  <a:schemeClr val="dk1"/>
                </a:solidFill>
                <a:sym typeface="Century Gothic"/>
              </a:rPr>
              <a:t>τεχνητή νοημοσύνη</a:t>
            </a:r>
            <a:r>
              <a:rPr lang="el-GR" sz="2200" i="1" dirty="0">
                <a:solidFill>
                  <a:schemeClr val="dk1"/>
                </a:solidFill>
                <a:sym typeface="Century Gothic"/>
              </a:rPr>
              <a:t>, την </a:t>
            </a:r>
            <a:r>
              <a:rPr lang="el-GR" sz="2200" b="1" i="1" dirty="0">
                <a:solidFill>
                  <a:schemeClr val="dk1"/>
                </a:solidFill>
                <a:sym typeface="Century Gothic"/>
              </a:rPr>
              <a:t>τηλεργασία</a:t>
            </a:r>
            <a:r>
              <a:rPr lang="el-GR" sz="2200" i="1" dirty="0">
                <a:solidFill>
                  <a:schemeClr val="dk1"/>
                </a:solidFill>
                <a:sym typeface="Century Gothic"/>
              </a:rPr>
              <a:t> και την οικονομία των </a:t>
            </a:r>
            <a:r>
              <a:rPr lang="el-GR" sz="2200" b="1" i="1" dirty="0" err="1">
                <a:solidFill>
                  <a:schemeClr val="dk1"/>
                </a:solidFill>
                <a:sym typeface="Century Gothic"/>
              </a:rPr>
              <a:t>πλατφορμών</a:t>
            </a:r>
            <a:r>
              <a:rPr lang="el-GR" sz="2200" i="1" dirty="0">
                <a:solidFill>
                  <a:schemeClr val="dk1"/>
                </a:solidFill>
                <a:sym typeface="Century Gothic"/>
              </a:rPr>
              <a:t> θα απαιτήσουν ιδιαίτερη προσοχή, προκειμένου να ενισχυθούν τα δικαιώματα των εργαζομένων, τα συστήματα κοινωνικής ασφάλισης, καθώς και η υγεία και η ασφάλεια στην εργασία»</a:t>
            </a:r>
            <a:r>
              <a:rPr lang="en-US" sz="2200" i="1" dirty="0">
                <a:solidFill>
                  <a:schemeClr val="dk1"/>
                </a:solidFill>
                <a:sym typeface="Century Gothic"/>
              </a:rPr>
              <a:t>.</a:t>
            </a:r>
            <a:endParaRPr lang="el-GR" sz="2200" i="1" dirty="0">
              <a:solidFill>
                <a:schemeClr val="dk1"/>
              </a:solidFill>
              <a:sym typeface="Century Gothic"/>
            </a:endParaRPr>
          </a:p>
          <a:p>
            <a:pPr algn="just">
              <a:buClr>
                <a:schemeClr val="accent1"/>
              </a:buClr>
              <a:buSzPts val="2080"/>
            </a:pPr>
            <a:r>
              <a:rPr lang="el-GR" sz="2200" i="1" dirty="0">
                <a:solidFill>
                  <a:schemeClr val="dk1"/>
                </a:solidFill>
                <a:sym typeface="Century Gothic"/>
              </a:rPr>
              <a:t>«Είμαστε προσηλωμένοι στη μείωση των ανισοτήτων, την προάσπιση των </a:t>
            </a:r>
            <a:r>
              <a:rPr lang="el-GR" sz="2200" b="1" i="1" dirty="0">
                <a:solidFill>
                  <a:schemeClr val="dk1"/>
                </a:solidFill>
                <a:sym typeface="Century Gothic"/>
              </a:rPr>
              <a:t>δίκαιων μισθών, </a:t>
            </a:r>
            <a:r>
              <a:rPr lang="el-GR" sz="2200" i="1" dirty="0">
                <a:solidFill>
                  <a:schemeClr val="dk1"/>
                </a:solidFill>
                <a:sym typeface="Century Gothic"/>
              </a:rPr>
              <a:t>την πάταξη του κοινωνικού αποκλεισμού και την αντιμετώπιση της φτώχειας»</a:t>
            </a:r>
            <a:r>
              <a:rPr lang="en-US" sz="2200" i="1" dirty="0">
                <a:solidFill>
                  <a:schemeClr val="dk1"/>
                </a:solidFill>
                <a:sym typeface="Century Gothic"/>
              </a:rPr>
              <a:t>.</a:t>
            </a: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E6C2163A-50FA-426F-932B-2C5ECC40BF41}"/>
              </a:ext>
            </a:extLst>
          </p:cNvPr>
          <p:cNvSpPr>
            <a:spLocks noGrp="1"/>
          </p:cNvSpPr>
          <p:nvPr>
            <p:ph type="sldNum" sz="quarter" idx="2"/>
          </p:nvPr>
        </p:nvSpPr>
        <p:spPr>
          <a:xfrm>
            <a:off x="-3001" y="6540500"/>
            <a:ext cx="306174" cy="287258"/>
          </a:xfrm>
        </p:spPr>
        <p:txBody>
          <a:bodyPr/>
          <a:lstStyle/>
          <a:p>
            <a:fld id="{86CB4B4D-7CA3-9044-876B-883B54F8677D}" type="slidenum">
              <a:rPr lang="el-GR" smtClean="0"/>
              <a:t>8</a:t>
            </a:fld>
            <a:endParaRPr lang="el-GR" dirty="0"/>
          </a:p>
        </p:txBody>
      </p:sp>
      <p:pic>
        <p:nvPicPr>
          <p:cNvPr id="6" name="Εικόνα 5">
            <a:extLst>
              <a:ext uri="{FF2B5EF4-FFF2-40B4-BE49-F238E27FC236}">
                <a16:creationId xmlns:a16="http://schemas.microsoft.com/office/drawing/2014/main" id="{0131E151-7356-454C-8B48-5D6CD24191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8238325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414016"/>
            <a:ext cx="10306050" cy="3895344"/>
          </a:xfrm>
        </p:spPr>
        <p:txBody>
          <a:bodyPr/>
          <a:lstStyle/>
          <a:p>
            <a:pPr marL="447675" lvl="0" algn="ctr">
              <a:buClr>
                <a:schemeClr val="accent1"/>
              </a:buClr>
              <a:buSzPts val="2080"/>
            </a:pPr>
            <a:r>
              <a:rPr lang="el-GR" sz="2400" dirty="0">
                <a:solidFill>
                  <a:srgbClr val="20BDE6"/>
                </a:solidFill>
                <a:ea typeface="Century Gothic"/>
                <a:sym typeface="Century Gothic"/>
              </a:rPr>
              <a:t>«Διακήρυξη του Πόρτο», 8 Μαΐου 2021</a:t>
            </a:r>
          </a:p>
          <a:p>
            <a:pPr algn="just">
              <a:buClr>
                <a:schemeClr val="accent1"/>
              </a:buClr>
              <a:buSzPts val="2080"/>
            </a:pPr>
            <a:r>
              <a:rPr lang="el-GR" sz="2200" i="1" dirty="0">
                <a:solidFill>
                  <a:schemeClr val="dk1"/>
                </a:solidFill>
                <a:sym typeface="Century Gothic"/>
              </a:rPr>
              <a:t>«Θα εντείνουμε τις προσπάθειες για την καταπολέμηση των διακρίσεων και θα εργαστούμε ενεργά για να </a:t>
            </a:r>
            <a:r>
              <a:rPr lang="el-GR" sz="2200" b="1" i="1" dirty="0">
                <a:solidFill>
                  <a:schemeClr val="dk1"/>
                </a:solidFill>
                <a:sym typeface="Century Gothic"/>
              </a:rPr>
              <a:t>εξαλείψουμε τις διαφορές μεταξύ φύλων στην απασχόληση</a:t>
            </a:r>
            <a:r>
              <a:rPr lang="el-GR" sz="2200" i="1" dirty="0">
                <a:solidFill>
                  <a:schemeClr val="dk1"/>
                </a:solidFill>
                <a:sym typeface="Century Gothic"/>
              </a:rPr>
              <a:t>, τις αμοιβές και τις συντάξεις και να προωθήσουμε την ισότητα και τη δικαιοσύνη για κάθε άτομο στην κοινωνία μας»</a:t>
            </a:r>
            <a:r>
              <a:rPr lang="en-US" sz="2200" i="1" dirty="0">
                <a:solidFill>
                  <a:schemeClr val="dk1"/>
                </a:solidFill>
                <a:sym typeface="Century Gothic"/>
              </a:rPr>
              <a:t>.</a:t>
            </a:r>
            <a:endParaRPr lang="el-GR" sz="2200" i="1" dirty="0">
              <a:solidFill>
                <a:schemeClr val="dk1"/>
              </a:solidFill>
              <a:sym typeface="Century Gothic"/>
            </a:endParaRPr>
          </a:p>
          <a:p>
            <a:pPr algn="just">
              <a:buClr>
                <a:schemeClr val="accent1"/>
              </a:buClr>
              <a:buSzPts val="2080"/>
            </a:pPr>
            <a:r>
              <a:rPr lang="el-GR" sz="2200" i="1" dirty="0">
                <a:solidFill>
                  <a:schemeClr val="dk1"/>
                </a:solidFill>
                <a:sym typeface="Century Gothic"/>
              </a:rPr>
              <a:t>«Θα δώσουμε προτεραιότητα στη δράση για τη </a:t>
            </a:r>
            <a:r>
              <a:rPr lang="el-GR" sz="2200" b="1" i="1" dirty="0">
                <a:solidFill>
                  <a:schemeClr val="dk1"/>
                </a:solidFill>
                <a:sym typeface="Century Gothic"/>
              </a:rPr>
              <a:t>στήριξη των νέων ανθρώπων</a:t>
            </a:r>
            <a:r>
              <a:rPr lang="el-GR" sz="2200" i="1" dirty="0">
                <a:solidFill>
                  <a:schemeClr val="dk1"/>
                </a:solidFill>
                <a:sym typeface="Century Gothic"/>
              </a:rPr>
              <a:t>, που έχουν επηρεαστεί πολύ αρνητικά από την κρίση της COVID-19, η οποία έχει διαταράξει σοβαρά τη συμμετοχή τους στην αγορά εργασίας και τα σχέδιά τους στο επίπεδο της εκπαίδευσης και της κατάρτισης»</a:t>
            </a:r>
            <a:r>
              <a:rPr lang="en-US" sz="2200" i="1" dirty="0">
                <a:solidFill>
                  <a:schemeClr val="dk1"/>
                </a:solidFill>
                <a:sym typeface="Century Gothic"/>
              </a:rPr>
              <a:t>.</a:t>
            </a: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21BF68D2-3F30-4566-86A4-1FC0AFD62E9F}"/>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9</a:t>
            </a:fld>
            <a:endParaRPr lang="el-GR" dirty="0"/>
          </a:p>
        </p:txBody>
      </p:sp>
      <p:sp>
        <p:nvSpPr>
          <p:cNvPr id="7" name="Θέση κειμένου 3">
            <a:extLst>
              <a:ext uri="{FF2B5EF4-FFF2-40B4-BE49-F238E27FC236}">
                <a16:creationId xmlns:a16="http://schemas.microsoft.com/office/drawing/2014/main" id="{6721D019-7F82-4C25-8E9A-15D27C68F2EC}"/>
              </a:ext>
            </a:extLst>
          </p:cNvPr>
          <p:cNvSpPr>
            <a:spLocks noGrp="1"/>
          </p:cNvSpPr>
          <p:nvPr>
            <p:ph type="body" sz="quarter" idx="10"/>
          </p:nvPr>
        </p:nvSpPr>
        <p:spPr>
          <a:xfrm>
            <a:off x="914214" y="1333657"/>
            <a:ext cx="8909050" cy="592138"/>
          </a:xfrm>
        </p:spPr>
        <p:txBody>
          <a:bodyPr/>
          <a:lstStyle/>
          <a:p>
            <a:r>
              <a:rPr lang="el-GR" dirty="0"/>
              <a:t>Οι αρχές του νομοσχεδίου</a:t>
            </a:r>
          </a:p>
          <a:p>
            <a:endParaRPr lang="el-GR" dirty="0"/>
          </a:p>
        </p:txBody>
      </p:sp>
      <p:pic>
        <p:nvPicPr>
          <p:cNvPr id="8" name="Εικόνα 7">
            <a:extLst>
              <a:ext uri="{FF2B5EF4-FFF2-40B4-BE49-F238E27FC236}">
                <a16:creationId xmlns:a16="http://schemas.microsoft.com/office/drawing/2014/main" id="{8FE3654D-374E-4122-AC3B-78BAF3B435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100214546"/>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3764</Words>
  <Application>Microsoft Office PowerPoint</Application>
  <PresentationFormat>Προσαρμογή</PresentationFormat>
  <Paragraphs>319</Paragraphs>
  <Slides>48</Slides>
  <Notes>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48</vt:i4>
      </vt:variant>
    </vt:vector>
  </HeadingPairs>
  <TitlesOfParts>
    <vt:vector size="55" baseType="lpstr">
      <vt:lpstr>Calibri</vt:lpstr>
      <vt:lpstr>Helvetica Light</vt:lpstr>
      <vt:lpstr>Helvetica Neue</vt:lpstr>
      <vt:lpstr>Noto Sans Symbols</vt:lpstr>
      <vt:lpstr>Roboto</vt:lpstr>
      <vt:lpstr>Roboto Medium</vt:lpstr>
      <vt:lpstr>White</vt:lpstr>
      <vt:lpstr>Νομοσχέδιο για την Προστασία της Εργασίας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user1-Ypourgos</dc:creator>
  <cp:lastModifiedBy>user1-Ypourgos</cp:lastModifiedBy>
  <cp:revision>190</cp:revision>
  <cp:lastPrinted>2021-05-12T07:58:17Z</cp:lastPrinted>
  <dcterms:modified xsi:type="dcterms:W3CDTF">2021-05-12T08:32:07Z</dcterms:modified>
</cp:coreProperties>
</file>